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9"/>
  </p:notesMasterIdLst>
  <p:sldIdLst>
    <p:sldId id="256" r:id="rId2"/>
    <p:sldId id="262" r:id="rId3"/>
    <p:sldId id="264" r:id="rId4"/>
    <p:sldId id="294" r:id="rId5"/>
    <p:sldId id="265" r:id="rId6"/>
    <p:sldId id="260" r:id="rId7"/>
    <p:sldId id="267" r:id="rId8"/>
    <p:sldId id="266" r:id="rId9"/>
    <p:sldId id="295" r:id="rId10"/>
    <p:sldId id="261" r:id="rId11"/>
    <p:sldId id="259" r:id="rId12"/>
    <p:sldId id="263" r:id="rId13"/>
    <p:sldId id="282" r:id="rId14"/>
    <p:sldId id="285" r:id="rId15"/>
    <p:sldId id="296" r:id="rId16"/>
    <p:sldId id="298" r:id="rId17"/>
    <p:sldId id="297" r:id="rId18"/>
    <p:sldId id="283" r:id="rId19"/>
    <p:sldId id="286" r:id="rId20"/>
    <p:sldId id="284" r:id="rId21"/>
    <p:sldId id="287" r:id="rId22"/>
    <p:sldId id="275" r:id="rId23"/>
    <p:sldId id="274" r:id="rId24"/>
    <p:sldId id="270" r:id="rId25"/>
    <p:sldId id="271" r:id="rId26"/>
    <p:sldId id="281" r:id="rId27"/>
    <p:sldId id="276" r:id="rId28"/>
    <p:sldId id="277" r:id="rId29"/>
    <p:sldId id="288" r:id="rId30"/>
    <p:sldId id="289" r:id="rId31"/>
    <p:sldId id="278" r:id="rId32"/>
    <p:sldId id="293" r:id="rId33"/>
    <p:sldId id="290" r:id="rId34"/>
    <p:sldId id="272" r:id="rId35"/>
    <p:sldId id="273" r:id="rId36"/>
    <p:sldId id="268" r:id="rId37"/>
    <p:sldId id="26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3838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CCEEE-8447-0342-AE42-8D126E5D074C}" type="datetimeFigureOut">
              <a:rPr lang="en-US" smtClean="0"/>
              <a:pPr/>
              <a:t>11/1/12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69A74-0373-E948-9662-7E85406E23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C69A74-0373-E948-9662-7E85406E23E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5CF992-B3E9-1443-8F7F-503A19A464B5}" type="datetimeFigureOut">
              <a:rPr lang="en-US" smtClean="0"/>
              <a:pPr/>
              <a:t>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CF992-B3E9-1443-8F7F-503A19A464B5}" type="datetimeFigureOut">
              <a:rPr lang="en-US" smtClean="0"/>
              <a:pPr/>
              <a:t>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CF992-B3E9-1443-8F7F-503A19A464B5}" type="datetimeFigureOut">
              <a:rPr lang="en-US" smtClean="0"/>
              <a:pPr/>
              <a:t>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CF992-B3E9-1443-8F7F-503A19A464B5}" type="datetimeFigureOut">
              <a:rPr lang="en-US" smtClean="0"/>
              <a:pPr/>
              <a:t>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5CF992-B3E9-1443-8F7F-503A19A464B5}" type="datetimeFigureOut">
              <a:rPr lang="en-US" smtClean="0"/>
              <a:pPr/>
              <a:t>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5CF992-B3E9-1443-8F7F-503A19A464B5}" type="datetimeFigureOut">
              <a:rPr lang="en-US" smtClean="0"/>
              <a:pPr/>
              <a:t>11/1/12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CF992-B3E9-1443-8F7F-503A19A464B5}" type="datetimeFigureOut">
              <a:rPr lang="en-US" smtClean="0"/>
              <a:pPr/>
              <a:t>11/1/12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5CF992-B3E9-1443-8F7F-503A19A464B5}" type="datetimeFigureOut">
              <a:rPr lang="en-US" smtClean="0"/>
              <a:pPr/>
              <a:t>11/1/12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CF992-B3E9-1443-8F7F-503A19A464B5}" type="datetimeFigureOut">
              <a:rPr lang="en-US" smtClean="0"/>
              <a:pPr/>
              <a:t>11/1/12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CF992-B3E9-1443-8F7F-503A19A464B5}" type="datetimeFigureOut">
              <a:rPr lang="en-US" smtClean="0"/>
              <a:pPr/>
              <a:t>11/1/12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CF992-B3E9-1443-8F7F-503A19A464B5}" type="datetimeFigureOut">
              <a:rPr lang="en-US" smtClean="0"/>
              <a:pPr/>
              <a:t>11/1/12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AADD4-0559-1340-859F-91672AD47F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CF992-B3E9-1443-8F7F-503A19A464B5}" type="datetimeFigureOut">
              <a:rPr lang="en-US" smtClean="0"/>
              <a:pPr/>
              <a:t>11/1/12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AADD4-0559-1340-859F-91672AD47F8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feature=player_embedded&amp;v=_6ry_ve6Lr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hyperlink" Target="http://iaomt.org/" TargetMode="External"/><Relationship Id="rId4" Type="http://schemas.openxmlformats.org/officeDocument/2006/relationships/hyperlink" Target="http://ada.org" TargetMode="External"/><Relationship Id="rId5" Type="http://schemas.openxmlformats.org/officeDocument/2006/relationships/hyperlink" Target="http://www.fdiworldental.org/" TargetMode="External"/><Relationship Id="rId6" Type="http://schemas.openxmlformats.org/officeDocument/2006/relationships/hyperlink" Target="http://www.who.int/phe/chemicals/faq_mercury_health/en/" TargetMode="External"/><Relationship Id="rId7" Type="http://schemas.openxmlformats.org/officeDocument/2006/relationships/hyperlink" Target="http://www.webmd.com/oral-health/fillings-restorations" TargetMode="External"/><Relationship Id="rId1" Type="http://schemas.openxmlformats.org/officeDocument/2006/relationships/slideLayout" Target="../slideLayouts/slideLayout2.xml"/><Relationship Id="rId2" Type="http://schemas.openxmlformats.org/officeDocument/2006/relationships/hyperlink" Target="http://www.atsdr.cdc.gov/toxprofiles/tp46.pdf" TargetMode="External"/></Relationships>
</file>

<file path=ppt/slides/_rels/slide37.xml.rels><?xml version="1.0" encoding="UTF-8" standalone="yes"?>
<Relationships xmlns="http://schemas.openxmlformats.org/package/2006/relationships"><Relationship Id="rId11" Type="http://schemas.openxmlformats.org/officeDocument/2006/relationships/hyperlink" Target="http://www.youtube.com/watch?v=80IhWNTTO38&amp;feature=plcp" TargetMode="External"/><Relationship Id="rId12" Type="http://schemas.openxmlformats.org/officeDocument/2006/relationships/hyperlink" Target="http://www.youtube.com/watch?v=WmKhcqq437M&amp;feature=plcp" TargetMode="External"/><Relationship Id="rId1" Type="http://schemas.openxmlformats.org/officeDocument/2006/relationships/slideLayout" Target="../slideLayouts/slideLayout2.xml"/><Relationship Id="rId2" Type="http://schemas.openxmlformats.org/officeDocument/2006/relationships/hyperlink" Target="http://www.time.com/time/health/article/0,8599,235009,00.html" TargetMode="External"/><Relationship Id="rId3" Type="http://schemas.openxmlformats.org/officeDocument/2006/relationships/hyperlink" Target="http://www.mercurypoisoned.com/hearings/carlton_statement.html%5C%5C" TargetMode="External"/><Relationship Id="rId4" Type="http://schemas.openxmlformats.org/officeDocument/2006/relationships/hyperlink" Target="http://www.fda.gov/MedicalDevices/ProductsandMedicalProcedures/DentalProducts/DentalAmalgam/ucm171094.htm" TargetMode="External"/><Relationship Id="rId5" Type="http://schemas.openxmlformats.org/officeDocument/2006/relationships/hyperlink" Target="http://www.atsdr.cdc.gov/substances/index.asp" TargetMode="External"/><Relationship Id="rId6" Type="http://schemas.openxmlformats.org/officeDocument/2006/relationships/hyperlink" Target="http://www.atsdr.cdc.gov/substances/toxsubstance.asp?toxid=24" TargetMode="External"/><Relationship Id="rId7" Type="http://schemas.openxmlformats.org/officeDocument/2006/relationships/hyperlink" Target="http://www.naturalnews.com/023367_mercury_FDA_the.html" TargetMode="External"/><Relationship Id="rId8" Type="http://schemas.openxmlformats.org/officeDocument/2006/relationships/hyperlink" Target="http://www.who.int/ifcs/documents/forums/forum5/pm9_05.pdf" TargetMode="External"/><Relationship Id="rId9" Type="http://schemas.openxmlformats.org/officeDocument/2006/relationships/hyperlink" Target="http://www.kickstarter.com/projects/mercuryexposure/you-put-what-in-my-mouth" TargetMode="External"/><Relationship Id="rId10" Type="http://schemas.openxmlformats.org/officeDocument/2006/relationships/hyperlink" Target="http://www.youtube.com/watch?v=CrRioKSW0Jg&amp;feature=player_embedd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anoramic-x-ray.jpg"/>
          <p:cNvPicPr>
            <a:picLocks noChangeAspect="1"/>
          </p:cNvPicPr>
          <p:nvPr/>
        </p:nvPicPr>
        <p:blipFill>
          <a:blip r:embed="rId2">
            <a:alphaModFix amt="90000"/>
            <a:lum contrast="1000"/>
          </a:blip>
          <a:srcRect l="14899" r="15846"/>
          <a:stretch>
            <a:fillRect/>
          </a:stretch>
        </p:blipFill>
        <p:spPr>
          <a:xfrm>
            <a:off x="0" y="13368"/>
            <a:ext cx="9144000" cy="6660391"/>
          </a:xfrm>
          <a:prstGeom prst="rect">
            <a:avLst/>
          </a:prstGeom>
        </p:spPr>
      </p:pic>
      <p:sp>
        <p:nvSpPr>
          <p:cNvPr id="2" name="Title 1"/>
          <p:cNvSpPr>
            <a:spLocks noGrp="1"/>
          </p:cNvSpPr>
          <p:nvPr>
            <p:ph type="ctrTitle"/>
          </p:nvPr>
        </p:nvSpPr>
        <p:spPr>
          <a:xfrm>
            <a:off x="1371600" y="699731"/>
            <a:ext cx="7086600" cy="2900720"/>
          </a:xfrm>
        </p:spPr>
        <p:txBody>
          <a:bodyPr/>
          <a:lstStyle/>
          <a:p>
            <a:pPr algn="l"/>
            <a:r>
              <a:rPr lang="en-US" dirty="0" smtClean="0">
                <a:latin typeface="Helvetica"/>
                <a:cs typeface="Helvetica"/>
              </a:rPr>
              <a:t>Mercury Fillings : </a:t>
            </a:r>
            <a:br>
              <a:rPr lang="en-US" dirty="0" smtClean="0">
                <a:latin typeface="Helvetica"/>
                <a:cs typeface="Helvetica"/>
              </a:rPr>
            </a:br>
            <a:r>
              <a:rPr lang="en-US" dirty="0" smtClean="0">
                <a:latin typeface="Helvetica"/>
                <a:cs typeface="Helvetica"/>
              </a:rPr>
              <a:t>The Poison in Your Teeth</a:t>
            </a:r>
            <a:endParaRPr lang="en-US" dirty="0">
              <a:latin typeface="Helvetica"/>
              <a:cs typeface="Helvetica"/>
            </a:endParaRPr>
          </a:p>
        </p:txBody>
      </p:sp>
      <p:sp>
        <p:nvSpPr>
          <p:cNvPr id="3" name="Subtitle 2"/>
          <p:cNvSpPr>
            <a:spLocks noGrp="1"/>
          </p:cNvSpPr>
          <p:nvPr>
            <p:ph type="subTitle" idx="1"/>
          </p:nvPr>
        </p:nvSpPr>
        <p:spPr>
          <a:xfrm>
            <a:off x="1371600" y="3291322"/>
            <a:ext cx="6400800" cy="2347478"/>
          </a:xfrm>
        </p:spPr>
        <p:txBody>
          <a:bodyPr/>
          <a:lstStyle/>
          <a:p>
            <a:pPr algn="l"/>
            <a:endParaRPr lang="en-US" dirty="0" smtClean="0">
              <a:latin typeface="Helvetica"/>
              <a:cs typeface="Helvetica"/>
            </a:endParaRPr>
          </a:p>
          <a:p>
            <a:pPr algn="l"/>
            <a:endParaRPr lang="en-US" dirty="0" smtClean="0">
              <a:latin typeface="Helvetica"/>
              <a:cs typeface="Helvetica"/>
            </a:endParaRPr>
          </a:p>
          <a:p>
            <a:pPr algn="l"/>
            <a:r>
              <a:rPr lang="en-US" dirty="0" smtClean="0">
                <a:latin typeface="Helvetica"/>
                <a:cs typeface="Helvetica"/>
              </a:rPr>
              <a:t>By: Andrew Corke</a:t>
            </a:r>
            <a:endParaRPr lang="en-US" dirty="0">
              <a:latin typeface="Helvetica"/>
              <a:cs typeface="Helvetic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 Facts</a:t>
            </a:r>
            <a:endParaRPr lang="en-US" dirty="0"/>
          </a:p>
        </p:txBody>
      </p:sp>
      <p:sp>
        <p:nvSpPr>
          <p:cNvPr id="3" name="Content Placeholder 2"/>
          <p:cNvSpPr>
            <a:spLocks noGrp="1"/>
          </p:cNvSpPr>
          <p:nvPr>
            <p:ph idx="1"/>
          </p:nvPr>
        </p:nvSpPr>
        <p:spPr>
          <a:xfrm>
            <a:off x="868234" y="1600200"/>
            <a:ext cx="7412391" cy="4525963"/>
          </a:xfrm>
        </p:spPr>
        <p:txBody>
          <a:bodyPr>
            <a:normAutofit fontScale="55000" lnSpcReduction="20000"/>
          </a:bodyPr>
          <a:lstStyle/>
          <a:p>
            <a:r>
              <a:rPr lang="en-US" dirty="0"/>
              <a:t>Mercury is the most poisonous, non-radioactive, naturally occurring    </a:t>
            </a:r>
            <a:endParaRPr lang="en-US" dirty="0" smtClean="0"/>
          </a:p>
          <a:p>
            <a:pPr>
              <a:buNone/>
            </a:pPr>
            <a:r>
              <a:rPr lang="en-US" dirty="0" smtClean="0"/>
              <a:t>	element </a:t>
            </a:r>
            <a:r>
              <a:rPr lang="en-US" dirty="0"/>
              <a:t>on our planet</a:t>
            </a:r>
            <a:r>
              <a:rPr lang="en-US" dirty="0" smtClean="0"/>
              <a:t>.</a:t>
            </a:r>
          </a:p>
          <a:p>
            <a:pPr>
              <a:buNone/>
            </a:pPr>
            <a:endParaRPr lang="en-US" dirty="0" smtClean="0"/>
          </a:p>
          <a:p>
            <a:r>
              <a:rPr lang="en-US" dirty="0" smtClean="0"/>
              <a:t>Mercury </a:t>
            </a:r>
            <a:r>
              <a:rPr lang="en-US" dirty="0"/>
              <a:t>is classified as a toxic metal, or Heavy </a:t>
            </a:r>
            <a:r>
              <a:rPr lang="en-US" dirty="0" smtClean="0"/>
              <a:t>Metal. Heavy </a:t>
            </a:r>
            <a:r>
              <a:rPr lang="en-US" dirty="0"/>
              <a:t>metals refer to any metallic element that has a high density,</a:t>
            </a:r>
            <a:r>
              <a:rPr lang="en-US" dirty="0" smtClean="0"/>
              <a:t> or </a:t>
            </a:r>
            <a:r>
              <a:rPr lang="en-US" dirty="0"/>
              <a:t>weight, and is poisonous in low concentrations.</a:t>
            </a:r>
            <a:endParaRPr lang="en-US" dirty="0" smtClean="0"/>
          </a:p>
          <a:p>
            <a:pPr>
              <a:buNone/>
            </a:pPr>
            <a:endParaRPr lang="en-US" dirty="0"/>
          </a:p>
          <a:p>
            <a:r>
              <a:rPr lang="en-US" dirty="0" smtClean="0"/>
              <a:t> </a:t>
            </a:r>
            <a:r>
              <a:rPr lang="en-US" dirty="0"/>
              <a:t>A single Atom of mercury is poisonous to our body</a:t>
            </a:r>
            <a:r>
              <a:rPr lang="en-US" dirty="0" smtClean="0"/>
              <a:t>.</a:t>
            </a:r>
          </a:p>
          <a:p>
            <a:pPr>
              <a:buNone/>
            </a:pPr>
            <a:endParaRPr lang="en-US" dirty="0" smtClean="0"/>
          </a:p>
          <a:p>
            <a:r>
              <a:rPr lang="en-US" dirty="0" smtClean="0"/>
              <a:t>Mercury</a:t>
            </a:r>
            <a:r>
              <a:rPr lang="en-US" dirty="0"/>
              <a:t>, being an element, cannot be broken down into anything </a:t>
            </a:r>
          </a:p>
          <a:p>
            <a:pPr>
              <a:buNone/>
            </a:pPr>
            <a:r>
              <a:rPr lang="en-US" dirty="0"/>
              <a:t>                  else but mercury – and it cannot be destroyed or changed</a:t>
            </a:r>
            <a:r>
              <a:rPr lang="en-US" dirty="0" smtClean="0"/>
              <a:t>.</a:t>
            </a:r>
          </a:p>
          <a:p>
            <a:pPr>
              <a:buNone/>
            </a:pPr>
            <a:endParaRPr lang="en-US" dirty="0" smtClean="0"/>
          </a:p>
          <a:p>
            <a:pPr>
              <a:buNone/>
            </a:pPr>
            <a:endParaRPr lang="en-US" dirty="0" smtClean="0"/>
          </a:p>
          <a:p>
            <a:endParaRPr lang="en-US" dirty="0" smtClean="0"/>
          </a:p>
          <a:p>
            <a:endParaRPr lang="en-US" dirty="0" smtClean="0"/>
          </a:p>
          <a:p>
            <a:pPr lvl="0" algn="r">
              <a:buNone/>
            </a:pPr>
            <a:r>
              <a:rPr lang="en-US" sz="2182" dirty="0" smtClean="0"/>
              <a:t>Source: Print,  </a:t>
            </a:r>
            <a:r>
              <a:rPr lang="en-US" sz="2182" dirty="0"/>
              <a:t>Tom McGuire, DDS, (2012). </a:t>
            </a:r>
            <a:r>
              <a:rPr lang="en-US" sz="2182" i="1" dirty="0"/>
              <a:t>The Poison in Your Teeth: </a:t>
            </a:r>
            <a:r>
              <a:rPr lang="en-US" sz="2182" dirty="0"/>
              <a:t>Mercury Amalgam fillings…Hazardous to Your Health! Sebastopol, California: The Dental Wellness Institute, LLC.</a:t>
            </a:r>
          </a:p>
          <a:p>
            <a:pPr algn="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9158"/>
          </a:xfrm>
        </p:spPr>
        <p:txBody>
          <a:bodyPr>
            <a:normAutofit/>
          </a:bodyPr>
          <a:lstStyle/>
          <a:p>
            <a:r>
              <a:rPr lang="en-US" dirty="0" smtClean="0"/>
              <a:t>Technology</a:t>
            </a:r>
            <a:endParaRPr lang="en-US" dirty="0"/>
          </a:p>
        </p:txBody>
      </p:sp>
      <p:sp>
        <p:nvSpPr>
          <p:cNvPr id="3" name="Content Placeholder 2"/>
          <p:cNvSpPr>
            <a:spLocks noGrp="1"/>
          </p:cNvSpPr>
          <p:nvPr>
            <p:ph idx="1"/>
          </p:nvPr>
        </p:nvSpPr>
        <p:spPr>
          <a:xfrm>
            <a:off x="881192" y="949157"/>
            <a:ext cx="7826826" cy="2869251"/>
          </a:xfrm>
        </p:spPr>
        <p:txBody>
          <a:bodyPr>
            <a:normAutofit fontScale="85000" lnSpcReduction="20000"/>
          </a:bodyPr>
          <a:lstStyle/>
          <a:p>
            <a:pPr>
              <a:buNone/>
            </a:pPr>
            <a:r>
              <a:rPr lang="en-US" dirty="0" smtClean="0"/>
              <a:t>Today we have technological instruments that can measure the levels of mercury vapors.</a:t>
            </a:r>
          </a:p>
          <a:p>
            <a:pPr>
              <a:buNone/>
            </a:pPr>
            <a:endParaRPr lang="en-US" dirty="0" smtClean="0"/>
          </a:p>
          <a:p>
            <a:pPr>
              <a:buNone/>
            </a:pPr>
            <a:r>
              <a:rPr lang="en-US" dirty="0" smtClean="0"/>
              <a:t>Instruments include:</a:t>
            </a:r>
          </a:p>
          <a:p>
            <a:pPr>
              <a:buNone/>
            </a:pPr>
            <a:r>
              <a:rPr lang="en-US" dirty="0" smtClean="0"/>
              <a:t>Mercury Vapor Gas analyzers</a:t>
            </a:r>
          </a:p>
          <a:p>
            <a:pPr>
              <a:buNone/>
            </a:pPr>
            <a:r>
              <a:rPr lang="en-US" dirty="0" smtClean="0"/>
              <a:t>Electron dispersive X-ray analysis</a:t>
            </a:r>
          </a:p>
          <a:p>
            <a:pPr>
              <a:buNone/>
            </a:pPr>
            <a:r>
              <a:rPr lang="en-US" dirty="0" smtClean="0"/>
              <a:t>Diffusive sampler</a:t>
            </a:r>
          </a:p>
        </p:txBody>
      </p:sp>
      <p:pic>
        <p:nvPicPr>
          <p:cNvPr id="4" name="Picture 3" descr="431-x.jpg"/>
          <p:cNvPicPr>
            <a:picLocks noChangeAspect="1"/>
          </p:cNvPicPr>
          <p:nvPr/>
        </p:nvPicPr>
        <p:blipFill>
          <a:blip r:embed="rId2"/>
          <a:stretch>
            <a:fillRect/>
          </a:stretch>
        </p:blipFill>
        <p:spPr>
          <a:xfrm>
            <a:off x="6090988" y="1996161"/>
            <a:ext cx="2799013" cy="3336424"/>
          </a:xfrm>
          <a:prstGeom prst="rect">
            <a:avLst/>
          </a:prstGeom>
        </p:spPr>
      </p:pic>
      <p:sp>
        <p:nvSpPr>
          <p:cNvPr id="5" name="TextBox 4"/>
          <p:cNvSpPr txBox="1"/>
          <p:nvPr/>
        </p:nvSpPr>
        <p:spPr>
          <a:xfrm>
            <a:off x="6518354" y="5561263"/>
            <a:ext cx="1989137" cy="830997"/>
          </a:xfrm>
          <a:prstGeom prst="rect">
            <a:avLst/>
          </a:prstGeom>
          <a:noFill/>
        </p:spPr>
        <p:txBody>
          <a:bodyPr wrap="square" rtlCol="0">
            <a:spAutoFit/>
          </a:bodyPr>
          <a:lstStyle/>
          <a:p>
            <a:r>
              <a:rPr lang="en-US" sz="1200" dirty="0" smtClean="0"/>
              <a:t>Image Source: (http://</a:t>
            </a:r>
            <a:r>
              <a:rPr lang="en-US" sz="1200" dirty="0" err="1" smtClean="0"/>
              <a:t>www.ierents.com/ProductInfo.aspx?productid</a:t>
            </a:r>
            <a:r>
              <a:rPr lang="en-US" sz="1200" dirty="0" smtClean="0"/>
              <a:t>=RAZIX431-0002)</a:t>
            </a:r>
            <a:endParaRPr lang="en-US" sz="1200" dirty="0"/>
          </a:p>
        </p:txBody>
      </p:sp>
      <p:pic>
        <p:nvPicPr>
          <p:cNvPr id="6" name="Picture 5" descr="Jerome-J405-Mercury-Vapor-A.jpg"/>
          <p:cNvPicPr>
            <a:picLocks noChangeAspect="1"/>
          </p:cNvPicPr>
          <p:nvPr/>
        </p:nvPicPr>
        <p:blipFill>
          <a:blip r:embed="rId3"/>
          <a:stretch>
            <a:fillRect/>
          </a:stretch>
        </p:blipFill>
        <p:spPr>
          <a:xfrm>
            <a:off x="881192" y="3987234"/>
            <a:ext cx="2902663" cy="2602721"/>
          </a:xfrm>
          <a:prstGeom prst="rect">
            <a:avLst/>
          </a:prstGeom>
          <a:solidFill>
            <a:srgbClr val="838383"/>
          </a:solidFill>
        </p:spPr>
      </p:pic>
      <p:sp>
        <p:nvSpPr>
          <p:cNvPr id="7" name="TextBox 6"/>
          <p:cNvSpPr txBox="1"/>
          <p:nvPr/>
        </p:nvSpPr>
        <p:spPr>
          <a:xfrm>
            <a:off x="3957053" y="4547755"/>
            <a:ext cx="1457157" cy="1569660"/>
          </a:xfrm>
          <a:prstGeom prst="rect">
            <a:avLst/>
          </a:prstGeom>
          <a:noFill/>
        </p:spPr>
        <p:txBody>
          <a:bodyPr wrap="square" rtlCol="0">
            <a:spAutoFit/>
          </a:bodyPr>
          <a:lstStyle/>
          <a:p>
            <a:r>
              <a:rPr lang="en-US" sz="1200" dirty="0" smtClean="0"/>
              <a:t>Image Source: (http://argus-hazco.com/gas-section/single-gas-monitors/jerome-j405-portable-mercury-vapor-analyzer.htm)</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Disturbing Science</a:t>
            </a:r>
            <a:endParaRPr lang="en-US" dirty="0"/>
          </a:p>
        </p:txBody>
      </p:sp>
      <p:sp>
        <p:nvSpPr>
          <p:cNvPr id="3" name="Content Placeholder 2"/>
          <p:cNvSpPr>
            <a:spLocks noGrp="1"/>
          </p:cNvSpPr>
          <p:nvPr>
            <p:ph idx="1"/>
          </p:nvPr>
        </p:nvSpPr>
        <p:spPr>
          <a:xfrm>
            <a:off x="779242" y="1417638"/>
            <a:ext cx="3055639" cy="4219074"/>
          </a:xfrm>
        </p:spPr>
        <p:txBody>
          <a:bodyPr>
            <a:normAutofit fontScale="47500" lnSpcReduction="20000"/>
          </a:bodyPr>
          <a:lstStyle/>
          <a:p>
            <a:pPr>
              <a:buNone/>
            </a:pPr>
            <a:endParaRPr lang="en-US" dirty="0" smtClean="0"/>
          </a:p>
          <a:p>
            <a:r>
              <a:rPr lang="en-US" dirty="0" smtClean="0"/>
              <a:t>Silver Amalgam fillings continuously release poisonous mercury vapor.</a:t>
            </a:r>
          </a:p>
          <a:p>
            <a:pPr>
              <a:buNone/>
            </a:pPr>
            <a:r>
              <a:rPr lang="en-US" dirty="0" smtClean="0"/>
              <a:t> </a:t>
            </a:r>
          </a:p>
          <a:p>
            <a:pPr lvl="0"/>
            <a:r>
              <a:rPr lang="en-US" dirty="0" smtClean="0"/>
              <a:t>Any form of stimulation that heats the filling will increase the </a:t>
            </a:r>
          </a:p>
          <a:p>
            <a:pPr>
              <a:buNone/>
            </a:pPr>
            <a:r>
              <a:rPr lang="en-US" dirty="0" smtClean="0"/>
              <a:t>	release of vapor because the metal contracts and expands.</a:t>
            </a:r>
          </a:p>
          <a:p>
            <a:endParaRPr lang="en-US" dirty="0" smtClean="0"/>
          </a:p>
          <a:p>
            <a:pPr lvl="0">
              <a:buNone/>
            </a:pPr>
            <a:r>
              <a:rPr lang="en-US" dirty="0" smtClean="0"/>
              <a:t>	ex: drinking a hot beverage, chewing gum, tooth grinding ,even brushing and eating.</a:t>
            </a:r>
          </a:p>
          <a:p>
            <a:endParaRPr lang="en-US" dirty="0" smtClean="0"/>
          </a:p>
          <a:p>
            <a:r>
              <a:rPr lang="en-US" dirty="0" smtClean="0"/>
              <a:t>The expanding and contracting of the silver filling can also crack or fracture your tooth.</a:t>
            </a:r>
          </a:p>
          <a:p>
            <a:endParaRPr lang="en-US" dirty="0" smtClean="0"/>
          </a:p>
          <a:p>
            <a:endParaRPr lang="en-US" dirty="0" smtClean="0"/>
          </a:p>
          <a:p>
            <a:endParaRPr lang="en-US" dirty="0" smtClean="0"/>
          </a:p>
          <a:p>
            <a:pPr lvl="0">
              <a:buNone/>
            </a:pPr>
            <a:endParaRPr lang="en-US" dirty="0" smtClean="0"/>
          </a:p>
          <a:p>
            <a:endParaRPr lang="en-US" dirty="0"/>
          </a:p>
        </p:txBody>
      </p:sp>
      <p:pic>
        <p:nvPicPr>
          <p:cNvPr id="7" name="Picture 6" descr="Untitled.png"/>
          <p:cNvPicPr>
            <a:picLocks noChangeAspect="1"/>
          </p:cNvPicPr>
          <p:nvPr/>
        </p:nvPicPr>
        <p:blipFill>
          <a:blip r:embed="rId2"/>
          <a:srcRect r="25648" b="5994"/>
          <a:stretch>
            <a:fillRect/>
          </a:stretch>
        </p:blipFill>
        <p:spPr>
          <a:xfrm>
            <a:off x="4044469" y="1762282"/>
            <a:ext cx="4473867" cy="3459776"/>
          </a:xfrm>
          <a:prstGeom prst="rect">
            <a:avLst/>
          </a:prstGeom>
        </p:spPr>
      </p:pic>
      <p:sp>
        <p:nvSpPr>
          <p:cNvPr id="10" name="TextBox 9"/>
          <p:cNvSpPr txBox="1"/>
          <p:nvPr/>
        </p:nvSpPr>
        <p:spPr>
          <a:xfrm>
            <a:off x="984863" y="5856998"/>
            <a:ext cx="7533473" cy="1384995"/>
          </a:xfrm>
          <a:prstGeom prst="rect">
            <a:avLst/>
          </a:prstGeom>
          <a:noFill/>
        </p:spPr>
        <p:txBody>
          <a:bodyPr wrap="square" rtlCol="0">
            <a:spAutoFit/>
          </a:bodyPr>
          <a:lstStyle/>
          <a:p>
            <a:pPr lvl="0" algn="r">
              <a:buNone/>
            </a:pPr>
            <a:r>
              <a:rPr lang="en-US" sz="1200" dirty="0" smtClean="0"/>
              <a:t>Source: Print,  Tom McGuire, DDS, (2012). </a:t>
            </a:r>
            <a:r>
              <a:rPr lang="en-US" sz="1200" i="1" dirty="0" smtClean="0"/>
              <a:t>The Poison in Your Teeth: </a:t>
            </a:r>
            <a:r>
              <a:rPr lang="en-US" sz="1200" dirty="0" smtClean="0"/>
              <a:t>Mercury Amalgam fillings…Hazardous to Your Health! Sebastopol, California: The Dental Wellness Institute, LLC</a:t>
            </a:r>
            <a:r>
              <a:rPr lang="en-US" dirty="0" smtClean="0"/>
              <a:t>.</a:t>
            </a:r>
          </a:p>
          <a:p>
            <a:pPr algn="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is Key</a:t>
            </a:r>
            <a:endParaRPr lang="en-US" dirty="0"/>
          </a:p>
        </p:txBody>
      </p:sp>
      <p:sp>
        <p:nvSpPr>
          <p:cNvPr id="3" name="Content Placeholder 2"/>
          <p:cNvSpPr>
            <a:spLocks noGrp="1"/>
          </p:cNvSpPr>
          <p:nvPr>
            <p:ph idx="1"/>
          </p:nvPr>
        </p:nvSpPr>
        <p:spPr>
          <a:xfrm>
            <a:off x="1006750" y="1600200"/>
            <a:ext cx="7680050" cy="4525963"/>
          </a:xfrm>
        </p:spPr>
        <p:txBody>
          <a:bodyPr>
            <a:normAutofit fontScale="85000" lnSpcReduction="10000"/>
          </a:bodyPr>
          <a:lstStyle/>
          <a:p>
            <a:r>
              <a:rPr lang="en-US" dirty="0" smtClean="0"/>
              <a:t>Elemental mercury is different from other metals;</a:t>
            </a:r>
          </a:p>
          <a:p>
            <a:endParaRPr lang="en-US" dirty="0" smtClean="0"/>
          </a:p>
          <a:p>
            <a:pPr>
              <a:buNone/>
            </a:pPr>
            <a:r>
              <a:rPr lang="en-US" dirty="0" smtClean="0"/>
              <a:t> 	it </a:t>
            </a:r>
            <a:r>
              <a:rPr lang="en-US" dirty="0" smtClean="0"/>
              <a:t>Is liquid at room temperature. (68 Degrees </a:t>
            </a:r>
            <a:r>
              <a:rPr lang="en-US" dirty="0" smtClean="0"/>
              <a:t>Fahrenheit) and </a:t>
            </a:r>
          </a:p>
          <a:p>
            <a:pPr>
              <a:buNone/>
            </a:pPr>
            <a:r>
              <a:rPr lang="en-US" dirty="0" smtClean="0"/>
              <a:t>	It </a:t>
            </a:r>
            <a:r>
              <a:rPr lang="en-US" dirty="0" smtClean="0"/>
              <a:t>gives off a colorless, tasteless, odorless vapor at room </a:t>
            </a:r>
            <a:r>
              <a:rPr lang="en-US" dirty="0" smtClean="0"/>
              <a:t>temperature.</a:t>
            </a:r>
          </a:p>
          <a:p>
            <a:endParaRPr lang="en-US" dirty="0" smtClean="0"/>
          </a:p>
          <a:p>
            <a:r>
              <a:rPr lang="en-US" dirty="0" smtClean="0"/>
              <a:t>The more heat the more mercury vapor released</a:t>
            </a:r>
          </a:p>
          <a:p>
            <a:r>
              <a:rPr lang="en-US" dirty="0" smtClean="0"/>
              <a:t>The oral </a:t>
            </a:r>
            <a:r>
              <a:rPr lang="en-US" dirty="0" smtClean="0"/>
              <a:t>cavity is 98.6 Degrees Fahrenheit</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dirty="0" smtClean="0"/>
          </a:p>
          <a:p>
            <a:r>
              <a:rPr lang="en-US" dirty="0" smtClean="0"/>
              <a:t>80</a:t>
            </a:r>
            <a:r>
              <a:rPr lang="en-US" dirty="0" smtClean="0"/>
              <a:t>% of the inhaled mercury </a:t>
            </a:r>
            <a:r>
              <a:rPr lang="en-US" dirty="0" smtClean="0"/>
              <a:t>vapor </a:t>
            </a:r>
            <a:r>
              <a:rPr lang="en-US" dirty="0" smtClean="0"/>
              <a:t>is absorbed in the blood through </a:t>
            </a:r>
            <a:r>
              <a:rPr lang="en-US" dirty="0" smtClean="0"/>
              <a:t>the lungs</a:t>
            </a:r>
            <a:r>
              <a:rPr lang="en-US" dirty="0" smtClean="0"/>
              <a:t>. It may cause harmful effects to the nervous, digestive, respiratory, immune systems and to the kidneys,</a:t>
            </a:r>
          </a:p>
          <a:p>
            <a:endParaRPr lang="en-US" dirty="0" smtClean="0"/>
          </a:p>
          <a:p>
            <a:r>
              <a:rPr lang="en-US" dirty="0" smtClean="0"/>
              <a:t>besides causing lung damage. Adverse health effects from mercury exposure can be: tremors, impaired vision and hearing, paralysis, insomnia, emotional instability, developmental deficits during fetal development, and attention deficit and developmental delays during childhood.</a:t>
            </a:r>
            <a:endParaRPr lang="en-US" dirty="0" smtClean="0"/>
          </a:p>
          <a:p>
            <a:pPr>
              <a:buNone/>
            </a:pPr>
            <a:endParaRPr lang="en-US" dirty="0" smtClean="0"/>
          </a:p>
          <a:p>
            <a:pPr>
              <a:buNone/>
            </a:pPr>
            <a:endParaRPr lang="en-US" dirty="0" smtClean="0"/>
          </a:p>
          <a:p>
            <a:pPr algn="r">
              <a:buNone/>
            </a:pPr>
            <a:r>
              <a:rPr lang="en-US" sz="1714" dirty="0" smtClean="0"/>
              <a:t>Source: (</a:t>
            </a:r>
            <a:r>
              <a:rPr lang="en-US" sz="1714" dirty="0" err="1" smtClean="0"/>
              <a:t>http://www.who.int/water_sanitation_health/medicalwaste/mercurypolpaper.pdf</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Mercury Does in our Body:</a:t>
            </a:r>
            <a:br>
              <a:rPr lang="en-US" dirty="0" smtClean="0"/>
            </a:br>
            <a:endParaRPr lang="en-US" dirty="0"/>
          </a:p>
        </p:txBody>
      </p:sp>
      <p:sp>
        <p:nvSpPr>
          <p:cNvPr id="3" name="Content Placeholder 2"/>
          <p:cNvSpPr>
            <a:spLocks noGrp="1"/>
          </p:cNvSpPr>
          <p:nvPr>
            <p:ph idx="1"/>
          </p:nvPr>
        </p:nvSpPr>
        <p:spPr>
          <a:xfrm>
            <a:off x="975772" y="1600200"/>
            <a:ext cx="7711027" cy="4525963"/>
          </a:xfrm>
        </p:spPr>
        <p:txBody>
          <a:bodyPr>
            <a:normAutofit fontScale="70000" lnSpcReduction="20000"/>
          </a:bodyPr>
          <a:lstStyle/>
          <a:p>
            <a:r>
              <a:rPr lang="en-US" dirty="0" smtClean="0"/>
              <a:t>After being inhaled:</a:t>
            </a:r>
          </a:p>
          <a:p>
            <a:endParaRPr lang="en-US" dirty="0" smtClean="0"/>
          </a:p>
          <a:p>
            <a:pPr>
              <a:buNone/>
            </a:pPr>
            <a:r>
              <a:rPr lang="en-US" dirty="0" smtClean="0"/>
              <a:t>	As mercury accumulates in the body it can contribute to, or make every known health problem worse.</a:t>
            </a:r>
          </a:p>
          <a:p>
            <a:endParaRPr lang="en-US" dirty="0" smtClean="0"/>
          </a:p>
          <a:p>
            <a:pPr>
              <a:buNone/>
            </a:pPr>
            <a:r>
              <a:rPr lang="en-US" dirty="0" smtClean="0"/>
              <a:t>	Mercury does damage on a cellular level</a:t>
            </a:r>
          </a:p>
          <a:p>
            <a:pPr>
              <a:buNone/>
            </a:pPr>
            <a:r>
              <a:rPr lang="en-US" dirty="0" smtClean="0"/>
              <a:t>	</a:t>
            </a:r>
          </a:p>
          <a:p>
            <a:pPr>
              <a:buNone/>
            </a:pPr>
            <a:r>
              <a:rPr lang="en-US" dirty="0" smtClean="0"/>
              <a:t>	Elemental mercury is highly fat soluble, this characteristic allows it to readily pass through the membrane of every cell in the body including the brain.</a:t>
            </a:r>
          </a:p>
          <a:p>
            <a:pPr>
              <a:buNone/>
            </a:pPr>
            <a:endParaRPr lang="en-US" dirty="0" smtClean="0"/>
          </a:p>
          <a:p>
            <a:r>
              <a:rPr lang="en-US" dirty="0" smtClean="0"/>
              <a:t>Attaches to essential proteins and amino acids, enzymes.</a:t>
            </a:r>
          </a:p>
        </p:txBody>
      </p:sp>
      <p:sp>
        <p:nvSpPr>
          <p:cNvPr id="4" name="TextBox 3"/>
          <p:cNvSpPr txBox="1"/>
          <p:nvPr/>
        </p:nvSpPr>
        <p:spPr>
          <a:xfrm>
            <a:off x="984863" y="5856998"/>
            <a:ext cx="7533473" cy="1384995"/>
          </a:xfrm>
          <a:prstGeom prst="rect">
            <a:avLst/>
          </a:prstGeom>
          <a:noFill/>
        </p:spPr>
        <p:txBody>
          <a:bodyPr wrap="square" rtlCol="0">
            <a:spAutoFit/>
          </a:bodyPr>
          <a:lstStyle/>
          <a:p>
            <a:pPr lvl="0" algn="r">
              <a:buNone/>
            </a:pPr>
            <a:r>
              <a:rPr lang="en-US" sz="1200" dirty="0" smtClean="0"/>
              <a:t>Source: Print,  Tom McGuire, DDS, (2012). </a:t>
            </a:r>
            <a:r>
              <a:rPr lang="en-US" sz="1200" i="1" dirty="0" smtClean="0"/>
              <a:t>The Poison in Your Teeth: </a:t>
            </a:r>
            <a:r>
              <a:rPr lang="en-US" sz="1200" dirty="0" smtClean="0"/>
              <a:t>Mercury Amalgam fillings…Hazardous to Your Health! Sebastopol, California: The Dental Wellness Institute, LLC</a:t>
            </a:r>
            <a:r>
              <a:rPr lang="en-US" dirty="0" smtClean="0"/>
              <a:t>.</a:t>
            </a:r>
          </a:p>
          <a:p>
            <a:pPr algn="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23675"/>
          </a:xfrm>
        </p:spPr>
        <p:txBody>
          <a:bodyPr>
            <a:normAutofit fontScale="90000"/>
          </a:bodyPr>
          <a:lstStyle/>
          <a:p>
            <a:r>
              <a:rPr lang="en-US" dirty="0" smtClean="0"/>
              <a:t>Mercury has indirect effects as well!</a:t>
            </a:r>
            <a:endParaRPr lang="en-US" dirty="0"/>
          </a:p>
        </p:txBody>
      </p:sp>
      <p:sp>
        <p:nvSpPr>
          <p:cNvPr id="3" name="Content Placeholder 2"/>
          <p:cNvSpPr>
            <a:spLocks noGrp="1"/>
          </p:cNvSpPr>
          <p:nvPr>
            <p:ph idx="1"/>
          </p:nvPr>
        </p:nvSpPr>
        <p:spPr>
          <a:xfrm>
            <a:off x="457200" y="1037800"/>
            <a:ext cx="8229600" cy="4569419"/>
          </a:xfrm>
        </p:spPr>
        <p:txBody>
          <a:bodyPr>
            <a:normAutofit fontScale="92500" lnSpcReduction="10000"/>
          </a:bodyPr>
          <a:lstStyle/>
          <a:p>
            <a:pPr>
              <a:buNone/>
            </a:pPr>
            <a:r>
              <a:rPr lang="en-US" dirty="0" smtClean="0"/>
              <a:t>	</a:t>
            </a:r>
          </a:p>
          <a:p>
            <a:pPr>
              <a:buNone/>
            </a:pPr>
            <a:r>
              <a:rPr lang="en-US" dirty="0" smtClean="0"/>
              <a:t>	</a:t>
            </a:r>
            <a:r>
              <a:rPr lang="en-US" dirty="0" smtClean="0"/>
              <a:t>Since mercury  is known to disrupt and alter proteins and enzymes.</a:t>
            </a:r>
            <a:r>
              <a:rPr lang="en-US" dirty="0" smtClean="0"/>
              <a:t> </a:t>
            </a:r>
            <a:r>
              <a:rPr lang="en-US" dirty="0" smtClean="0"/>
              <a:t>Mercury is believed to be indirectly contributing to autoimmune diseases.</a:t>
            </a:r>
          </a:p>
          <a:p>
            <a:endParaRPr lang="en-US" dirty="0" smtClean="0"/>
          </a:p>
          <a:p>
            <a:pPr>
              <a:buNone/>
            </a:pPr>
            <a:r>
              <a:rPr lang="en-US" dirty="0" smtClean="0"/>
              <a:t>	Autoimmune diseases occur when the body produces an allergic reaction to itself. This happens when a protein has been so altered by mercury that the body's lymphocytes no longer recognize the protein as a friend and attack it.</a:t>
            </a:r>
          </a:p>
          <a:p>
            <a:endParaRPr lang="en-US" dirty="0" smtClean="0"/>
          </a:p>
          <a:p>
            <a:endParaRPr lang="en-US" dirty="0"/>
          </a:p>
        </p:txBody>
      </p:sp>
      <p:sp>
        <p:nvSpPr>
          <p:cNvPr id="5" name="TextBox 4"/>
          <p:cNvSpPr txBox="1"/>
          <p:nvPr/>
        </p:nvSpPr>
        <p:spPr>
          <a:xfrm>
            <a:off x="984863" y="5856998"/>
            <a:ext cx="7533473" cy="1384995"/>
          </a:xfrm>
          <a:prstGeom prst="rect">
            <a:avLst/>
          </a:prstGeom>
          <a:noFill/>
        </p:spPr>
        <p:txBody>
          <a:bodyPr wrap="square" rtlCol="0">
            <a:spAutoFit/>
          </a:bodyPr>
          <a:lstStyle/>
          <a:p>
            <a:pPr lvl="0" algn="r">
              <a:buNone/>
            </a:pPr>
            <a:r>
              <a:rPr lang="en-US" sz="1200" dirty="0" smtClean="0"/>
              <a:t>Source: Print,  Tom McGuire, DDS, (2012). </a:t>
            </a:r>
            <a:r>
              <a:rPr lang="en-US" sz="1200" i="1" dirty="0" smtClean="0"/>
              <a:t>The Poison in Your Teeth: </a:t>
            </a:r>
            <a:r>
              <a:rPr lang="en-US" sz="1200" dirty="0" smtClean="0"/>
              <a:t>Mercury Amalgam fillings…Hazardous to Your Health! Sebastopol, California: The Dental Wellness Institute, LLC</a:t>
            </a:r>
            <a:r>
              <a:rPr lang="en-US" dirty="0" smtClean="0"/>
              <a:t>.</a:t>
            </a:r>
          </a:p>
          <a:p>
            <a:pPr algn="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175838" cy="1143000"/>
          </a:xfrm>
        </p:spPr>
        <p:txBody>
          <a:bodyPr>
            <a:normAutofit/>
          </a:bodyPr>
          <a:lstStyle/>
          <a:p>
            <a:r>
              <a:rPr lang="en-US" sz="2000" dirty="0" smtClean="0"/>
              <a:t>Systems effected:</a:t>
            </a:r>
            <a:endParaRPr lang="en-US" sz="2000" dirty="0"/>
          </a:p>
        </p:txBody>
      </p:sp>
      <p:sp>
        <p:nvSpPr>
          <p:cNvPr id="3" name="Content Placeholder 2"/>
          <p:cNvSpPr>
            <a:spLocks noGrp="1"/>
          </p:cNvSpPr>
          <p:nvPr>
            <p:ph idx="1"/>
          </p:nvPr>
        </p:nvSpPr>
        <p:spPr>
          <a:xfrm>
            <a:off x="457200" y="1843257"/>
            <a:ext cx="8229600" cy="4282906"/>
          </a:xfrm>
        </p:spPr>
        <p:txBody>
          <a:bodyPr>
            <a:normAutofit/>
          </a:bodyPr>
          <a:lstStyle/>
          <a:p>
            <a:r>
              <a:rPr lang="en-US" sz="2000" dirty="0" err="1" smtClean="0"/>
              <a:t>Immmune</a:t>
            </a:r>
            <a:endParaRPr lang="en-US" sz="2000" dirty="0" smtClean="0"/>
          </a:p>
          <a:p>
            <a:r>
              <a:rPr lang="en-US" sz="2000" dirty="0" smtClean="0"/>
              <a:t>Nervous</a:t>
            </a:r>
          </a:p>
          <a:p>
            <a:r>
              <a:rPr lang="en-US" sz="2000" dirty="0" smtClean="0"/>
              <a:t>Endocrine</a:t>
            </a:r>
          </a:p>
          <a:p>
            <a:r>
              <a:rPr lang="en-US" sz="2000" dirty="0" smtClean="0"/>
              <a:t>Cardiovascular</a:t>
            </a:r>
          </a:p>
          <a:p>
            <a:r>
              <a:rPr lang="en-US" sz="2000" dirty="0" smtClean="0"/>
              <a:t>Muscular</a:t>
            </a:r>
          </a:p>
          <a:p>
            <a:r>
              <a:rPr lang="en-US" sz="2000" dirty="0" smtClean="0"/>
              <a:t>Reproductive</a:t>
            </a:r>
          </a:p>
          <a:p>
            <a:r>
              <a:rPr lang="en-US" sz="2000" dirty="0" smtClean="0"/>
              <a:t>Urinary</a:t>
            </a:r>
          </a:p>
          <a:p>
            <a:r>
              <a:rPr lang="en-US" sz="2000" dirty="0" smtClean="0"/>
              <a:t>Digestive</a:t>
            </a:r>
          </a:p>
          <a:p>
            <a:r>
              <a:rPr lang="en-US" sz="2000" dirty="0" err="1" smtClean="0"/>
              <a:t>Lmyphatic</a:t>
            </a:r>
            <a:endParaRPr lang="en-US" sz="2000" dirty="0"/>
          </a:p>
        </p:txBody>
      </p:sp>
      <p:sp>
        <p:nvSpPr>
          <p:cNvPr id="4" name="TextBox 3"/>
          <p:cNvSpPr txBox="1"/>
          <p:nvPr/>
        </p:nvSpPr>
        <p:spPr>
          <a:xfrm>
            <a:off x="3237089" y="274639"/>
            <a:ext cx="6471950" cy="8063743"/>
          </a:xfrm>
          <a:prstGeom prst="rect">
            <a:avLst/>
          </a:prstGeom>
          <a:noFill/>
        </p:spPr>
        <p:txBody>
          <a:bodyPr wrap="square" numCol="2" rtlCol="0">
            <a:spAutoFit/>
          </a:bodyPr>
          <a:lstStyle/>
          <a:p>
            <a:endParaRPr lang="en-US" sz="1400" dirty="0" smtClean="0">
              <a:solidFill>
                <a:srgbClr val="FFFFFF"/>
              </a:solidFill>
              <a:latin typeface="Helvetica"/>
              <a:cs typeface="Helvetica"/>
            </a:endParaRPr>
          </a:p>
          <a:p>
            <a:endParaRPr lang="en-US" sz="1400" b="1" dirty="0" smtClean="0">
              <a:solidFill>
                <a:srgbClr val="FFFFFF"/>
              </a:solidFill>
              <a:latin typeface="Helvetica"/>
              <a:cs typeface="Helvetica"/>
            </a:endParaRPr>
          </a:p>
          <a:p>
            <a:r>
              <a:rPr lang="en-US" sz="1400" b="1" dirty="0" smtClean="0">
                <a:solidFill>
                  <a:srgbClr val="FFFFFF"/>
                </a:solidFill>
                <a:latin typeface="Helvetica"/>
                <a:cs typeface="Helvetica"/>
              </a:rPr>
              <a:t>Chronic </a:t>
            </a:r>
            <a:r>
              <a:rPr lang="en-US" sz="1400" b="1" dirty="0" smtClean="0">
                <a:solidFill>
                  <a:srgbClr val="FFFFFF"/>
                </a:solidFill>
                <a:latin typeface="Helvetica"/>
                <a:cs typeface="Helvetica"/>
              </a:rPr>
              <a:t>Mercury Poisoning:</a:t>
            </a:r>
            <a:r>
              <a:rPr lang="en-US" sz="1400" b="1" dirty="0" smtClean="0">
                <a:solidFill>
                  <a:srgbClr val="FFFFFF"/>
                </a:solidFill>
                <a:latin typeface="Helvetica"/>
                <a:cs typeface="Helvetica"/>
              </a:rPr>
              <a:t> </a:t>
            </a:r>
          </a:p>
          <a:p>
            <a:r>
              <a:rPr lang="en-US" sz="1400" b="1" dirty="0" smtClean="0">
                <a:solidFill>
                  <a:srgbClr val="FFFFFF"/>
                </a:solidFill>
                <a:latin typeface="Helvetica"/>
                <a:cs typeface="Helvetica"/>
              </a:rPr>
              <a:t>Related Diseases	</a:t>
            </a:r>
          </a:p>
          <a:p>
            <a:r>
              <a:rPr lang="en-US" sz="1400" b="1" dirty="0" smtClean="0">
                <a:solidFill>
                  <a:srgbClr val="FFFFFF"/>
                </a:solidFill>
                <a:latin typeface="Helvetica"/>
                <a:cs typeface="Helvetica"/>
              </a:rPr>
              <a:t>	</a:t>
            </a:r>
          </a:p>
          <a:p>
            <a:endParaRPr lang="en-US" sz="1400" b="1" dirty="0" smtClean="0">
              <a:solidFill>
                <a:srgbClr val="FFFFFF"/>
              </a:solidFill>
              <a:latin typeface="Helvetica"/>
              <a:cs typeface="Helvetica"/>
            </a:endParaRPr>
          </a:p>
          <a:p>
            <a:endParaRPr lang="en-US" sz="1400" b="1" dirty="0" smtClean="0">
              <a:solidFill>
                <a:srgbClr val="FFFFFF"/>
              </a:solidFill>
              <a:latin typeface="Helvetica"/>
              <a:cs typeface="Helvetica"/>
            </a:endParaRPr>
          </a:p>
          <a:p>
            <a:endParaRPr lang="en-US" sz="1400" b="1" dirty="0" smtClean="0">
              <a:solidFill>
                <a:srgbClr val="FFFFFF"/>
              </a:solidFill>
              <a:latin typeface="Helvetica"/>
              <a:cs typeface="Helvetica"/>
            </a:endParaRPr>
          </a:p>
          <a:p>
            <a:r>
              <a:rPr lang="en-US" sz="1400" dirty="0" err="1" smtClean="0">
                <a:solidFill>
                  <a:srgbClr val="FFFFFF"/>
                </a:solidFill>
                <a:latin typeface="Helvetica"/>
                <a:cs typeface="Helvetica"/>
              </a:rPr>
              <a:t>Acrodynia</a:t>
            </a:r>
            <a:endParaRPr lang="en-US" sz="1400" dirty="0" smtClean="0">
              <a:solidFill>
                <a:srgbClr val="FFFFFF"/>
              </a:solidFill>
              <a:latin typeface="Helvetica"/>
              <a:cs typeface="Helvetica"/>
            </a:endParaRPr>
          </a:p>
          <a:p>
            <a:r>
              <a:rPr lang="en-US" sz="1400" dirty="0" smtClean="0">
                <a:solidFill>
                  <a:srgbClr val="FFFFFF"/>
                </a:solidFill>
                <a:latin typeface="Helvetica"/>
                <a:cs typeface="Helvetica"/>
              </a:rPr>
              <a:t>Alzheimer’s</a:t>
            </a:r>
          </a:p>
          <a:p>
            <a:r>
              <a:rPr lang="en-US" sz="1400" dirty="0" smtClean="0">
                <a:solidFill>
                  <a:srgbClr val="FFFFFF"/>
                </a:solidFill>
                <a:latin typeface="Helvetica"/>
                <a:cs typeface="Helvetica"/>
              </a:rPr>
              <a:t>Anterior </a:t>
            </a:r>
            <a:r>
              <a:rPr lang="en-US" sz="1400" dirty="0" smtClean="0">
                <a:solidFill>
                  <a:srgbClr val="FFFFFF"/>
                </a:solidFill>
                <a:latin typeface="Helvetica"/>
                <a:cs typeface="Helvetica"/>
              </a:rPr>
              <a:t>lateral sclerosis (</a:t>
            </a:r>
            <a:r>
              <a:rPr lang="en-US" sz="1400" dirty="0" err="1" smtClean="0">
                <a:solidFill>
                  <a:srgbClr val="FFFFFF"/>
                </a:solidFill>
                <a:latin typeface="Helvetica"/>
                <a:cs typeface="Helvetica"/>
              </a:rPr>
              <a:t>ALS)Asthma</a:t>
            </a:r>
            <a:endParaRPr lang="en-US" sz="1400" dirty="0" smtClean="0">
              <a:solidFill>
                <a:srgbClr val="FFFFFF"/>
              </a:solidFill>
              <a:latin typeface="Helvetica"/>
              <a:cs typeface="Helvetica"/>
            </a:endParaRPr>
          </a:p>
          <a:p>
            <a:r>
              <a:rPr lang="en-US" sz="1400" dirty="0" smtClean="0">
                <a:solidFill>
                  <a:srgbClr val="FFFFFF"/>
                </a:solidFill>
                <a:latin typeface="Helvetica"/>
                <a:cs typeface="Helvetica"/>
              </a:rPr>
              <a:t>Arthritis</a:t>
            </a:r>
          </a:p>
          <a:p>
            <a:r>
              <a:rPr lang="en-US" sz="1400" dirty="0" smtClean="0">
                <a:solidFill>
                  <a:srgbClr val="FFFFFF"/>
                </a:solidFill>
                <a:latin typeface="Helvetica"/>
                <a:cs typeface="Helvetica"/>
              </a:rPr>
              <a:t>Autism</a:t>
            </a:r>
          </a:p>
          <a:p>
            <a:r>
              <a:rPr lang="en-US" sz="1400" dirty="0" smtClean="0">
                <a:solidFill>
                  <a:srgbClr val="FFFFFF"/>
                </a:solidFill>
                <a:latin typeface="Helvetica"/>
                <a:cs typeface="Helvetica"/>
              </a:rPr>
              <a:t>Candida</a:t>
            </a:r>
          </a:p>
          <a:p>
            <a:r>
              <a:rPr lang="en-US" sz="1400" dirty="0" smtClean="0">
                <a:solidFill>
                  <a:srgbClr val="FFFFFF"/>
                </a:solidFill>
                <a:latin typeface="Helvetica"/>
                <a:cs typeface="Helvetica"/>
              </a:rPr>
              <a:t>Cardiovascular disease</a:t>
            </a:r>
          </a:p>
          <a:p>
            <a:r>
              <a:rPr lang="en-US" sz="1400" dirty="0" smtClean="0">
                <a:solidFill>
                  <a:srgbClr val="FFFFFF"/>
                </a:solidFill>
                <a:latin typeface="Helvetica"/>
                <a:cs typeface="Helvetica"/>
              </a:rPr>
              <a:t>Chronic </a:t>
            </a:r>
            <a:r>
              <a:rPr lang="en-US" sz="1400" dirty="0" smtClean="0">
                <a:solidFill>
                  <a:srgbClr val="FFFFFF"/>
                </a:solidFill>
                <a:latin typeface="Helvetica"/>
                <a:cs typeface="Helvetica"/>
              </a:rPr>
              <a:t>fatigue </a:t>
            </a:r>
            <a:r>
              <a:rPr lang="en-US" sz="1400" dirty="0" smtClean="0">
                <a:solidFill>
                  <a:srgbClr val="FFFFFF"/>
                </a:solidFill>
                <a:latin typeface="Helvetica"/>
                <a:cs typeface="Helvetica"/>
              </a:rPr>
              <a:t>syndrome</a:t>
            </a:r>
          </a:p>
          <a:p>
            <a:r>
              <a:rPr lang="en-US" sz="1400" dirty="0" err="1" smtClean="0">
                <a:solidFill>
                  <a:srgbClr val="FFFFFF"/>
                </a:solidFill>
                <a:latin typeface="Helvetica"/>
                <a:cs typeface="Helvetica"/>
              </a:rPr>
              <a:t>Crohn’s</a:t>
            </a:r>
            <a:r>
              <a:rPr lang="en-US" sz="1400" dirty="0" smtClean="0">
                <a:solidFill>
                  <a:srgbClr val="FFFFFF"/>
                </a:solidFill>
                <a:latin typeface="Helvetica"/>
                <a:cs typeface="Helvetica"/>
              </a:rPr>
              <a:t> disease</a:t>
            </a:r>
          </a:p>
          <a:p>
            <a:r>
              <a:rPr lang="en-US" sz="1400" dirty="0" smtClean="0">
                <a:solidFill>
                  <a:srgbClr val="FFFFFF"/>
                </a:solidFill>
                <a:latin typeface="Helvetica"/>
                <a:cs typeface="Helvetica"/>
              </a:rPr>
              <a:t>Depression</a:t>
            </a:r>
          </a:p>
          <a:p>
            <a:r>
              <a:rPr lang="en-US" sz="1400" dirty="0" smtClean="0">
                <a:solidFill>
                  <a:srgbClr val="FFFFFF"/>
                </a:solidFill>
                <a:latin typeface="Helvetica"/>
                <a:cs typeface="Helvetica"/>
              </a:rPr>
              <a:t>Developmental defects</a:t>
            </a:r>
          </a:p>
          <a:p>
            <a:r>
              <a:rPr lang="en-US" sz="1400" dirty="0" smtClean="0">
                <a:solidFill>
                  <a:srgbClr val="FFFFFF"/>
                </a:solidFill>
                <a:latin typeface="Helvetica"/>
                <a:cs typeface="Helvetica"/>
              </a:rPr>
              <a:t>Diabetes</a:t>
            </a:r>
          </a:p>
          <a:p>
            <a:r>
              <a:rPr lang="en-US" sz="1400" dirty="0" smtClean="0">
                <a:solidFill>
                  <a:srgbClr val="FFFFFF"/>
                </a:solidFill>
                <a:latin typeface="Helvetica"/>
                <a:cs typeface="Helvetica"/>
              </a:rPr>
              <a:t>Eczema</a:t>
            </a:r>
          </a:p>
          <a:p>
            <a:r>
              <a:rPr lang="en-US" sz="1400" dirty="0" smtClean="0">
                <a:solidFill>
                  <a:srgbClr val="FFFFFF"/>
                </a:solidFill>
                <a:latin typeface="Helvetica"/>
                <a:cs typeface="Helvetica"/>
              </a:rPr>
              <a:t>Emphysema	</a:t>
            </a: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endParaRPr lang="en-US" sz="1400" dirty="0" smtClean="0">
              <a:solidFill>
                <a:srgbClr val="FFFFFF"/>
              </a:solidFill>
              <a:latin typeface="Helvetica"/>
              <a:cs typeface="Helvetica"/>
            </a:endParaRPr>
          </a:p>
          <a:p>
            <a:r>
              <a:rPr lang="en-US" sz="1400" dirty="0" smtClean="0">
                <a:solidFill>
                  <a:srgbClr val="FFFFFF"/>
                </a:solidFill>
                <a:latin typeface="Helvetica"/>
                <a:cs typeface="Helvetica"/>
              </a:rPr>
              <a:t>Fibromyalgia</a:t>
            </a:r>
          </a:p>
          <a:p>
            <a:r>
              <a:rPr lang="en-US" sz="1400" dirty="0" smtClean="0">
                <a:solidFill>
                  <a:srgbClr val="FFFFFF"/>
                </a:solidFill>
                <a:latin typeface="Helvetica"/>
                <a:cs typeface="Helvetica"/>
              </a:rPr>
              <a:t>Hormonal dysfunction</a:t>
            </a:r>
          </a:p>
          <a:p>
            <a:r>
              <a:rPr lang="en-US" sz="1400" dirty="0" smtClean="0">
                <a:solidFill>
                  <a:srgbClr val="FFFFFF"/>
                </a:solidFill>
                <a:latin typeface="Helvetica"/>
                <a:cs typeface="Helvetica"/>
              </a:rPr>
              <a:t>Intestinal dysfunction</a:t>
            </a:r>
          </a:p>
          <a:p>
            <a:r>
              <a:rPr lang="en-US" sz="1400" dirty="0" smtClean="0">
                <a:solidFill>
                  <a:srgbClr val="FFFFFF"/>
                </a:solidFill>
                <a:latin typeface="Helvetica"/>
                <a:cs typeface="Helvetica"/>
              </a:rPr>
              <a:t>Immune </a:t>
            </a:r>
            <a:r>
              <a:rPr lang="en-US" sz="1400" dirty="0" smtClean="0">
                <a:solidFill>
                  <a:srgbClr val="FFFFFF"/>
                </a:solidFill>
                <a:latin typeface="Helvetica"/>
                <a:cs typeface="Helvetica"/>
              </a:rPr>
              <a:t>system </a:t>
            </a:r>
            <a:r>
              <a:rPr lang="en-US" sz="1400" dirty="0" smtClean="0">
                <a:solidFill>
                  <a:srgbClr val="FFFFFF"/>
                </a:solidFill>
                <a:latin typeface="Helvetica"/>
                <a:cs typeface="Helvetica"/>
              </a:rPr>
              <a:t>disorders</a:t>
            </a:r>
          </a:p>
          <a:p>
            <a:r>
              <a:rPr lang="en-US" sz="1400" dirty="0" smtClean="0">
                <a:solidFill>
                  <a:srgbClr val="FFFFFF"/>
                </a:solidFill>
                <a:latin typeface="Helvetica"/>
                <a:cs typeface="Helvetica"/>
              </a:rPr>
              <a:t>Kidney disease</a:t>
            </a:r>
          </a:p>
          <a:p>
            <a:r>
              <a:rPr lang="en-US" sz="1400" dirty="0" smtClean="0">
                <a:solidFill>
                  <a:srgbClr val="FFFFFF"/>
                </a:solidFill>
                <a:latin typeface="Helvetica"/>
                <a:cs typeface="Helvetica"/>
              </a:rPr>
              <a:t>Learning disorders</a:t>
            </a:r>
          </a:p>
          <a:p>
            <a:r>
              <a:rPr lang="en-US" sz="1400" dirty="0" smtClean="0">
                <a:solidFill>
                  <a:srgbClr val="FFFFFF"/>
                </a:solidFill>
                <a:latin typeface="Helvetica"/>
                <a:cs typeface="Helvetica"/>
              </a:rPr>
              <a:t>Liver disorders</a:t>
            </a:r>
          </a:p>
          <a:p>
            <a:r>
              <a:rPr lang="en-US" sz="1400" dirty="0" smtClean="0">
                <a:solidFill>
                  <a:srgbClr val="FFFFFF"/>
                </a:solidFill>
                <a:latin typeface="Helvetica"/>
                <a:cs typeface="Helvetica"/>
              </a:rPr>
              <a:t>Lupus</a:t>
            </a:r>
          </a:p>
          <a:p>
            <a:r>
              <a:rPr lang="en-US" sz="1400" dirty="0" smtClean="0">
                <a:solidFill>
                  <a:srgbClr val="FFFFFF"/>
                </a:solidFill>
                <a:latin typeface="Helvetica"/>
                <a:cs typeface="Helvetica"/>
              </a:rPr>
              <a:t>Metabolic encephalopathy</a:t>
            </a:r>
          </a:p>
          <a:p>
            <a:r>
              <a:rPr lang="en-US" sz="1400" dirty="0" smtClean="0">
                <a:solidFill>
                  <a:srgbClr val="FFFFFF"/>
                </a:solidFill>
                <a:latin typeface="Helvetica"/>
                <a:cs typeface="Helvetica"/>
              </a:rPr>
              <a:t>Multiple </a:t>
            </a:r>
            <a:r>
              <a:rPr lang="en-US" sz="1400" dirty="0" smtClean="0">
                <a:solidFill>
                  <a:srgbClr val="FFFFFF"/>
                </a:solidFill>
                <a:latin typeface="Helvetica"/>
                <a:cs typeface="Helvetica"/>
              </a:rPr>
              <a:t>sclerosis (MS</a:t>
            </a:r>
            <a:r>
              <a:rPr lang="en-US" sz="1400" dirty="0" smtClean="0">
                <a:solidFill>
                  <a:srgbClr val="FFFFFF"/>
                </a:solidFill>
                <a:latin typeface="Helvetica"/>
                <a:cs typeface="Helvetica"/>
              </a:rPr>
              <a:t>)</a:t>
            </a:r>
          </a:p>
          <a:p>
            <a:r>
              <a:rPr lang="en-US" sz="1400" dirty="0" smtClean="0">
                <a:solidFill>
                  <a:srgbClr val="FFFFFF"/>
                </a:solidFill>
                <a:latin typeface="Helvetica"/>
                <a:cs typeface="Helvetica"/>
              </a:rPr>
              <a:t>Reproductive disorders</a:t>
            </a:r>
          </a:p>
          <a:p>
            <a:r>
              <a:rPr lang="en-US" sz="1400" dirty="0" smtClean="0">
                <a:solidFill>
                  <a:srgbClr val="FFFFFF"/>
                </a:solidFill>
                <a:latin typeface="Helvetica"/>
                <a:cs typeface="Helvetica"/>
              </a:rPr>
              <a:t>Parkinson’s disease</a:t>
            </a:r>
          </a:p>
          <a:p>
            <a:r>
              <a:rPr lang="en-US" sz="1400" dirty="0" smtClean="0">
                <a:solidFill>
                  <a:srgbClr val="FFFFFF"/>
                </a:solidFill>
                <a:latin typeface="Helvetica"/>
                <a:cs typeface="Helvetica"/>
              </a:rPr>
              <a:t>Senile dementia</a:t>
            </a:r>
          </a:p>
          <a:p>
            <a:r>
              <a:rPr lang="en-US" sz="1400" dirty="0" smtClean="0">
                <a:solidFill>
                  <a:srgbClr val="FFFFFF"/>
                </a:solidFill>
                <a:latin typeface="Helvetica"/>
                <a:cs typeface="Helvetica"/>
              </a:rPr>
              <a:t>Thyroid </a:t>
            </a:r>
            <a:r>
              <a:rPr lang="en-US" sz="1400" dirty="0" smtClean="0">
                <a:solidFill>
                  <a:srgbClr val="FFFFFF"/>
                </a:solidFill>
                <a:latin typeface="Helvetica"/>
                <a:cs typeface="Helvetica"/>
              </a:rPr>
              <a:t>disease	</a:t>
            </a:r>
          </a:p>
          <a:p>
            <a:endParaRPr lang="en-US" dirty="0"/>
          </a:p>
        </p:txBody>
      </p:sp>
      <p:sp>
        <p:nvSpPr>
          <p:cNvPr id="5" name="TextBox 4"/>
          <p:cNvSpPr txBox="1"/>
          <p:nvPr/>
        </p:nvSpPr>
        <p:spPr>
          <a:xfrm>
            <a:off x="650515" y="5870541"/>
            <a:ext cx="8036285" cy="276999"/>
          </a:xfrm>
          <a:prstGeom prst="rect">
            <a:avLst/>
          </a:prstGeom>
          <a:noFill/>
        </p:spPr>
        <p:txBody>
          <a:bodyPr wrap="square" rtlCol="0">
            <a:spAutoFit/>
          </a:bodyPr>
          <a:lstStyle/>
          <a:p>
            <a:pPr algn="r"/>
            <a:r>
              <a:rPr lang="en-US" sz="1200" dirty="0" smtClean="0"/>
              <a:t>Source (http</a:t>
            </a:r>
            <a:r>
              <a:rPr lang="en-US" sz="1200" dirty="0" smtClean="0"/>
              <a:t>://www.dentalwellness4u.com/layperson/</a:t>
            </a:r>
            <a:r>
              <a:rPr lang="en-US" sz="1200" dirty="0" smtClean="0"/>
              <a:t>symptoms.html)</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87600" y="353649"/>
            <a:ext cx="7599199" cy="3616878"/>
          </a:xfrm>
        </p:spPr>
        <p:txBody>
          <a:bodyPr>
            <a:noAutofit/>
          </a:bodyPr>
          <a:lstStyle/>
          <a:p>
            <a:pPr algn="l"/>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There have been Numerous Studies on how much Mercury is released from Amalgam Fillings</a:t>
            </a:r>
            <a:br>
              <a:rPr lang="en-US" sz="2200" dirty="0" smtClean="0"/>
            </a:br>
            <a:r>
              <a:rPr lang="en-US" sz="2200" dirty="0" smtClean="0"/>
              <a:t/>
            </a:r>
            <a:br>
              <a:rPr lang="en-US" sz="2200" dirty="0" smtClean="0"/>
            </a:br>
            <a:r>
              <a:rPr lang="en-US" sz="2200" dirty="0" smtClean="0"/>
              <a:t>Estimates seem to Range from 1.7 to 17 micrograms a day</a:t>
            </a:r>
            <a:br>
              <a:rPr lang="en-US" sz="2200" dirty="0" smtClean="0"/>
            </a:br>
            <a:r>
              <a:rPr lang="en-US" sz="2200" dirty="0" smtClean="0"/>
              <a:t/>
            </a:r>
            <a:br>
              <a:rPr lang="en-US" sz="2200" dirty="0" smtClean="0"/>
            </a:br>
            <a:r>
              <a:rPr lang="en-US" sz="2200" dirty="0" smtClean="0"/>
              <a:t>There are too many variables to consider to give a single number estimate.</a:t>
            </a:r>
            <a:br>
              <a:rPr lang="en-US" sz="2200" dirty="0" smtClean="0"/>
            </a:br>
            <a:r>
              <a:rPr lang="en-US" sz="2200" dirty="0" smtClean="0"/>
              <a:t/>
            </a:r>
            <a:br>
              <a:rPr lang="en-US" sz="2200" dirty="0" smtClean="0"/>
            </a:br>
            <a:r>
              <a:rPr lang="en-US" sz="2200" dirty="0" smtClean="0"/>
              <a:t>Variables to consider:</a:t>
            </a:r>
            <a:br>
              <a:rPr lang="en-US" sz="2200" dirty="0" smtClean="0"/>
            </a:br>
            <a:r>
              <a:rPr lang="en-US" sz="2600" dirty="0" smtClean="0"/>
              <a:t/>
            </a:r>
            <a:br>
              <a:rPr lang="en-US" sz="2600" dirty="0" smtClean="0"/>
            </a:br>
            <a:r>
              <a:rPr lang="en-US" sz="2600" dirty="0" smtClean="0"/>
              <a:t/>
            </a:r>
            <a:br>
              <a:rPr lang="en-US" sz="2600" dirty="0" smtClean="0"/>
            </a:br>
            <a:endParaRPr lang="en-US" sz="2600" dirty="0"/>
          </a:p>
        </p:txBody>
      </p:sp>
      <p:sp>
        <p:nvSpPr>
          <p:cNvPr id="5" name="TextBox 4"/>
          <p:cNvSpPr txBox="1"/>
          <p:nvPr/>
        </p:nvSpPr>
        <p:spPr>
          <a:xfrm>
            <a:off x="1087601" y="4275951"/>
            <a:ext cx="6520642" cy="2585323"/>
          </a:xfrm>
          <a:prstGeom prst="rect">
            <a:avLst/>
          </a:prstGeom>
          <a:noFill/>
        </p:spPr>
        <p:txBody>
          <a:bodyPr wrap="square" rtlCol="0">
            <a:spAutoFit/>
          </a:bodyPr>
          <a:lstStyle/>
          <a:p>
            <a:pPr marL="342900" indent="-342900">
              <a:buFont typeface="Arial"/>
              <a:buChar char="•"/>
            </a:pPr>
            <a:r>
              <a:rPr lang="en-US" dirty="0" smtClean="0"/>
              <a:t>the type of amalgam; high or low copper content</a:t>
            </a:r>
          </a:p>
          <a:p>
            <a:pPr marL="342900" indent="-342900">
              <a:buFont typeface="Arial"/>
              <a:buChar char="•"/>
            </a:pPr>
            <a:r>
              <a:rPr lang="en-US" dirty="0" smtClean="0"/>
              <a:t>the number of fillings</a:t>
            </a:r>
          </a:p>
          <a:p>
            <a:pPr marL="342900" indent="-342900">
              <a:buFont typeface="Arial"/>
              <a:buChar char="•"/>
            </a:pPr>
            <a:r>
              <a:rPr lang="en-US" dirty="0" smtClean="0"/>
              <a:t>The surface area of the fillings</a:t>
            </a:r>
          </a:p>
          <a:p>
            <a:pPr marL="342900" indent="-342900">
              <a:buFont typeface="Arial"/>
              <a:buChar char="•"/>
            </a:pPr>
            <a:r>
              <a:rPr lang="en-US" dirty="0" smtClean="0"/>
              <a:t>how long they’ve been in the teeth</a:t>
            </a:r>
          </a:p>
          <a:p>
            <a:pPr marL="342900" indent="-342900">
              <a:buFont typeface="Arial"/>
              <a:buChar char="•"/>
            </a:pPr>
            <a:r>
              <a:rPr lang="en-US" dirty="0" smtClean="0"/>
              <a:t>how and how often they are stimulated</a:t>
            </a:r>
          </a:p>
          <a:p>
            <a:pPr marL="342900" indent="-342900">
              <a:buFont typeface="Arial"/>
              <a:buChar char="•"/>
            </a:pPr>
            <a:r>
              <a:rPr lang="en-US" dirty="0" smtClean="0"/>
              <a:t>how long the stimulation lasts</a:t>
            </a:r>
          </a:p>
          <a:p>
            <a:pPr marL="342900" indent="-342900">
              <a:buFont typeface="Arial"/>
              <a:buChar char="•"/>
            </a:pPr>
            <a:r>
              <a:rPr lang="en-US" dirty="0" smtClean="0"/>
              <a:t>if the patient has any gold crowns</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19945" y="-13876"/>
            <a:ext cx="7409655" cy="864816"/>
          </a:xfrm>
        </p:spPr>
        <p:txBody>
          <a:bodyPr>
            <a:noAutofit/>
          </a:bodyPr>
          <a:lstStyle/>
          <a:p>
            <a:pPr algn="l"/>
            <a:r>
              <a:rPr lang="en-US" sz="3000" dirty="0" smtClean="0"/>
              <a:t>Just a few of the many different Studies done:</a:t>
            </a:r>
            <a:endParaRPr lang="en-US" sz="3000" dirty="0"/>
          </a:p>
        </p:txBody>
      </p:sp>
      <p:sp>
        <p:nvSpPr>
          <p:cNvPr id="5" name="TextBox 4"/>
          <p:cNvSpPr txBox="1"/>
          <p:nvPr/>
        </p:nvSpPr>
        <p:spPr>
          <a:xfrm>
            <a:off x="5889598" y="653060"/>
            <a:ext cx="3049416" cy="369332"/>
          </a:xfrm>
          <a:prstGeom prst="rect">
            <a:avLst/>
          </a:prstGeom>
          <a:noFill/>
        </p:spPr>
        <p:txBody>
          <a:bodyPr wrap="square" rtlCol="0">
            <a:spAutoFit/>
          </a:bodyPr>
          <a:lstStyle/>
          <a:p>
            <a:r>
              <a:rPr lang="en-US" dirty="0" smtClean="0"/>
              <a:t> </a:t>
            </a:r>
          </a:p>
        </p:txBody>
      </p:sp>
      <p:pic>
        <p:nvPicPr>
          <p:cNvPr id="8" name="Picture 7" descr="Published_Estimates_of_Hg_Exposure_in_Adults_With_Dental_Amalgam_Mercury_Fillings_2011.jpg"/>
          <p:cNvPicPr>
            <a:picLocks noChangeAspect="1"/>
          </p:cNvPicPr>
          <p:nvPr/>
        </p:nvPicPr>
        <p:blipFill>
          <a:blip r:embed="rId2"/>
          <a:stretch>
            <a:fillRect/>
          </a:stretch>
        </p:blipFill>
        <p:spPr>
          <a:xfrm>
            <a:off x="1636856" y="850940"/>
            <a:ext cx="5840093" cy="4974211"/>
          </a:xfrm>
          <a:prstGeom prst="rect">
            <a:avLst/>
          </a:prstGeom>
        </p:spPr>
      </p:pic>
      <p:sp>
        <p:nvSpPr>
          <p:cNvPr id="10" name="TextBox 9"/>
          <p:cNvSpPr txBox="1"/>
          <p:nvPr/>
        </p:nvSpPr>
        <p:spPr>
          <a:xfrm>
            <a:off x="819945" y="5962206"/>
            <a:ext cx="7926140" cy="461665"/>
          </a:xfrm>
          <a:prstGeom prst="rect">
            <a:avLst/>
          </a:prstGeom>
          <a:noFill/>
        </p:spPr>
        <p:txBody>
          <a:bodyPr wrap="square" rtlCol="0">
            <a:spAutoFit/>
          </a:bodyPr>
          <a:lstStyle/>
          <a:p>
            <a:r>
              <a:rPr lang="en-US" sz="1200" dirty="0" smtClean="0"/>
              <a:t>Source :http://www.mercuryexposure.info/context/wall-of-shame/item/633-why-does-the-alzheimers-association-ignore-mercury-as-a-causal-factor-in-alzheimers-disease</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The Issue:</a:t>
            </a:r>
            <a:endParaRPr lang="en-US" dirty="0">
              <a:latin typeface="Helvetica"/>
              <a:cs typeface="Helvetica"/>
            </a:endParaRPr>
          </a:p>
        </p:txBody>
      </p:sp>
      <p:sp>
        <p:nvSpPr>
          <p:cNvPr id="3" name="Content Placeholder 2"/>
          <p:cNvSpPr>
            <a:spLocks noGrp="1"/>
          </p:cNvSpPr>
          <p:nvPr>
            <p:ph idx="1"/>
          </p:nvPr>
        </p:nvSpPr>
        <p:spPr>
          <a:xfrm>
            <a:off x="457200" y="898394"/>
            <a:ext cx="8229600" cy="5227769"/>
          </a:xfrm>
        </p:spPr>
        <p:txBody>
          <a:bodyPr>
            <a:normAutofit lnSpcReduction="10000"/>
          </a:bodyPr>
          <a:lstStyle/>
          <a:p>
            <a:pPr>
              <a:buNone/>
            </a:pPr>
            <a:r>
              <a:rPr lang="en-US" dirty="0" smtClean="0">
                <a:latin typeface="Helvetica"/>
                <a:cs typeface="Helvetica"/>
              </a:rPr>
              <a:t>	</a:t>
            </a:r>
          </a:p>
          <a:p>
            <a:pPr>
              <a:buNone/>
            </a:pPr>
            <a:r>
              <a:rPr lang="en-US" dirty="0">
                <a:latin typeface="Helvetica"/>
                <a:cs typeface="Helvetica"/>
              </a:rPr>
              <a:t>	</a:t>
            </a:r>
            <a:r>
              <a:rPr lang="en-US" dirty="0" smtClean="0">
                <a:latin typeface="Helvetica"/>
                <a:cs typeface="Helvetica"/>
              </a:rPr>
              <a:t>Safer Alternative filling materials are now available but dentist still choose to place silver amalgam fillings which have been proven to leak dangerous amounts of mercury vapor.</a:t>
            </a:r>
            <a:r>
              <a:rPr lang="en-US" dirty="0" smtClean="0">
                <a:latin typeface="Helvetica"/>
                <a:cs typeface="Helvetica"/>
              </a:rPr>
              <a:t> </a:t>
            </a:r>
          </a:p>
          <a:p>
            <a:pPr>
              <a:buNone/>
            </a:pPr>
            <a:r>
              <a:rPr lang="en-US" dirty="0" smtClean="0">
                <a:latin typeface="Helvetica"/>
                <a:cs typeface="Helvetica"/>
              </a:rPr>
              <a:t>	</a:t>
            </a:r>
            <a:r>
              <a:rPr lang="en-US" dirty="0" smtClean="0">
                <a:latin typeface="Helvetica"/>
                <a:cs typeface="Helvetica"/>
              </a:rPr>
              <a:t>I believe the lack of regulation on this issue </a:t>
            </a:r>
            <a:r>
              <a:rPr lang="en-US" dirty="0" smtClean="0">
                <a:latin typeface="Helvetica"/>
                <a:cs typeface="Helvetica"/>
              </a:rPr>
              <a:t>is heading down a road towards large scale problems with pollution in the environment and the degradation of our overall health.</a:t>
            </a:r>
            <a:endParaRPr lang="en-US" dirty="0" smtClean="0">
              <a:latin typeface="Helvetica"/>
              <a:cs typeface="Helvetica"/>
            </a:endParaRPr>
          </a:p>
          <a:p>
            <a:pPr>
              <a:buNone/>
            </a:pPr>
            <a:endParaRPr lang="en-US" dirty="0">
              <a:latin typeface="Helvetica"/>
              <a:cs typeface="Helvetica"/>
            </a:endParaRPr>
          </a:p>
          <a:p>
            <a:pPr>
              <a:buNone/>
            </a:pPr>
            <a:endParaRPr lang="en-US" dirty="0">
              <a:latin typeface="Helvetica"/>
              <a:cs typeface="Helvetic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223587" y="4801762"/>
            <a:ext cx="7036989" cy="2215991"/>
          </a:xfrm>
          <a:prstGeom prst="rect">
            <a:avLst/>
          </a:prstGeom>
          <a:noFill/>
        </p:spPr>
        <p:txBody>
          <a:bodyPr wrap="square" rtlCol="0">
            <a:spAutoFit/>
          </a:bodyPr>
          <a:lstStyle/>
          <a:p>
            <a:r>
              <a:rPr lang="en-US" sz="1200" dirty="0" smtClean="0"/>
              <a:t>Source: </a:t>
            </a:r>
          </a:p>
          <a:p>
            <a:endParaRPr lang="en-US" sz="1200" dirty="0" smtClean="0"/>
          </a:p>
          <a:p>
            <a:r>
              <a:rPr lang="en-US" sz="1200" dirty="0" smtClean="0"/>
              <a:t>WHO (1990). Inorganic Mercury, World Health Organization, International </a:t>
            </a:r>
            <a:r>
              <a:rPr lang="en-US" sz="1200" dirty="0" err="1" smtClean="0"/>
              <a:t>Programme</a:t>
            </a:r>
            <a:r>
              <a:rPr lang="en-US" sz="1200" dirty="0" smtClean="0"/>
              <a:t> on Chemical Safety, Geneva</a:t>
            </a:r>
          </a:p>
          <a:p>
            <a:endParaRPr lang="en-US" sz="1200" dirty="0" smtClean="0"/>
          </a:p>
          <a:p>
            <a:r>
              <a:rPr lang="en-US" sz="1200" dirty="0" smtClean="0"/>
              <a:t>WHO (1991). Inorganic Mercury, World Health Organization, International </a:t>
            </a:r>
            <a:r>
              <a:rPr lang="en-US" sz="1200" dirty="0" err="1" smtClean="0"/>
              <a:t>Programme</a:t>
            </a:r>
            <a:r>
              <a:rPr lang="en-US" sz="1200" dirty="0" smtClean="0"/>
              <a:t> on Chemical Safety, Geneva</a:t>
            </a:r>
          </a:p>
          <a:p>
            <a:endParaRPr lang="en-US" dirty="0" smtClean="0"/>
          </a:p>
          <a:p>
            <a:endParaRPr lang="en-US" dirty="0" smtClean="0"/>
          </a:p>
          <a:p>
            <a:endParaRPr lang="en-US" dirty="0"/>
          </a:p>
        </p:txBody>
      </p:sp>
      <p:pic>
        <p:nvPicPr>
          <p:cNvPr id="7" name="Picture 6" descr="Screen shot 2012-10-31 at 10.04.26 PM.png"/>
          <p:cNvPicPr>
            <a:picLocks noChangeAspect="1"/>
          </p:cNvPicPr>
          <p:nvPr/>
        </p:nvPicPr>
        <p:blipFill>
          <a:blip r:embed="rId2"/>
          <a:srcRect l="8381" t="38532" r="14256" b="29965"/>
          <a:stretch>
            <a:fillRect/>
          </a:stretch>
        </p:blipFill>
        <p:spPr>
          <a:xfrm>
            <a:off x="-96464" y="1982240"/>
            <a:ext cx="9240464" cy="2512146"/>
          </a:xfrm>
          <a:prstGeom prst="rect">
            <a:avLst/>
          </a:prstGeom>
        </p:spPr>
      </p:pic>
      <p:pic>
        <p:nvPicPr>
          <p:cNvPr id="8" name="Picture 7" descr="who-logo-en.jpg"/>
          <p:cNvPicPr>
            <a:picLocks noChangeAspect="1"/>
          </p:cNvPicPr>
          <p:nvPr/>
        </p:nvPicPr>
        <p:blipFill>
          <a:blip r:embed="rId3"/>
          <a:stretch>
            <a:fillRect/>
          </a:stretch>
        </p:blipFill>
        <p:spPr>
          <a:xfrm>
            <a:off x="2044477" y="0"/>
            <a:ext cx="5498403" cy="1979426"/>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000" dirty="0" smtClean="0"/>
              <a:t>Part of the Controversy: The WHO Scandals</a:t>
            </a:r>
            <a:endParaRPr lang="en-US" sz="3000" dirty="0"/>
          </a:p>
        </p:txBody>
      </p:sp>
      <p:sp>
        <p:nvSpPr>
          <p:cNvPr id="3" name="Content Placeholder 2"/>
          <p:cNvSpPr>
            <a:spLocks noGrp="1"/>
          </p:cNvSpPr>
          <p:nvPr>
            <p:ph idx="1"/>
          </p:nvPr>
        </p:nvSpPr>
        <p:spPr>
          <a:xfrm>
            <a:off x="457200" y="1177206"/>
            <a:ext cx="8229600" cy="4948958"/>
          </a:xfrm>
        </p:spPr>
        <p:txBody>
          <a:bodyPr>
            <a:noAutofit/>
          </a:bodyPr>
          <a:lstStyle/>
          <a:p>
            <a:pPr>
              <a:buNone/>
            </a:pPr>
            <a:r>
              <a:rPr lang="en-US" sz="1200" dirty="0" smtClean="0"/>
              <a:t>	The dental division within The WHO has continually released unsanctioned papers promoting the safety of mercury fillings.</a:t>
            </a:r>
          </a:p>
          <a:p>
            <a:endParaRPr lang="en-US" sz="1200" dirty="0" smtClean="0"/>
          </a:p>
          <a:p>
            <a:pPr>
              <a:buNone/>
            </a:pPr>
            <a:r>
              <a:rPr lang="en-US" sz="1200" dirty="0" smtClean="0"/>
              <a:t>	1</a:t>
            </a:r>
            <a:r>
              <a:rPr lang="en-US" sz="1200" baseline="30000" dirty="0" smtClean="0"/>
              <a:t>st</a:t>
            </a:r>
            <a:r>
              <a:rPr lang="en-US" sz="1200" dirty="0" smtClean="0"/>
              <a:t> scandal:</a:t>
            </a:r>
          </a:p>
          <a:p>
            <a:pPr>
              <a:buNone/>
            </a:pPr>
            <a:endParaRPr lang="en-US" sz="1200" dirty="0" smtClean="0"/>
          </a:p>
          <a:p>
            <a:pPr>
              <a:buNone/>
            </a:pPr>
            <a:r>
              <a:rPr lang="en-US" sz="1200" dirty="0" smtClean="0"/>
              <a:t>	a policy statement was made by the FDI World Dental Federation in 1997 with the  title:</a:t>
            </a:r>
          </a:p>
          <a:p>
            <a:pPr>
              <a:buNone/>
            </a:pPr>
            <a:r>
              <a:rPr lang="en-US" sz="1200" dirty="0" smtClean="0"/>
              <a:t>	</a:t>
            </a:r>
            <a:r>
              <a:rPr lang="en-US" sz="1200" i="1" u="sng" dirty="0" smtClean="0"/>
              <a:t>WHO Consensus Statement on Dental Amalgam</a:t>
            </a:r>
          </a:p>
          <a:p>
            <a:pPr>
              <a:buNone/>
            </a:pPr>
            <a:endParaRPr lang="en-US" sz="1200" i="1" u="sng" dirty="0" smtClean="0"/>
          </a:p>
          <a:p>
            <a:pPr>
              <a:buNone/>
            </a:pPr>
            <a:r>
              <a:rPr lang="en-US" sz="1200" dirty="0" smtClean="0"/>
              <a:t>	This policy statement has incorrectly and extensively been used by dental organizations to convince politicians and other decision makers that the WHO has declared mercury fillings safe.</a:t>
            </a:r>
          </a:p>
          <a:p>
            <a:pPr>
              <a:buNone/>
            </a:pPr>
            <a:endParaRPr lang="en-US" sz="1200" i="1" u="sng" dirty="0" smtClean="0"/>
          </a:p>
          <a:p>
            <a:pPr>
              <a:buNone/>
            </a:pPr>
            <a:r>
              <a:rPr lang="en-US" sz="1200" dirty="0" smtClean="0"/>
              <a:t>	2</a:t>
            </a:r>
            <a:r>
              <a:rPr lang="en-US" sz="1200" baseline="30000" dirty="0" smtClean="0"/>
              <a:t>nd</a:t>
            </a:r>
            <a:r>
              <a:rPr lang="en-US" sz="1200" dirty="0" smtClean="0"/>
              <a:t> Scandal:</a:t>
            </a:r>
          </a:p>
          <a:p>
            <a:pPr>
              <a:buNone/>
            </a:pPr>
            <a:endParaRPr lang="en-US" sz="1200" dirty="0" smtClean="0"/>
          </a:p>
          <a:p>
            <a:pPr>
              <a:buNone/>
            </a:pPr>
            <a:r>
              <a:rPr lang="en-US" sz="1200" dirty="0" smtClean="0"/>
              <a:t>	A constructive meeting of many amalgam stakeholders in 2009, where an agreement was reached to "phase down" amalgam, WHO dentist P. E. Petersen was assigned to write up the notes.  Instead, Petersen secretly assembled three other pro-mercury dentists, all from developed countries, and produced a paper denying progress could be made on amalgam and making a series of provably false claims about amalgam and about the progress of that stakeholder meeting. </a:t>
            </a:r>
          </a:p>
          <a:p>
            <a:pPr>
              <a:buNone/>
            </a:pPr>
            <a:endParaRPr lang="en-US" sz="1200" dirty="0" smtClean="0"/>
          </a:p>
          <a:p>
            <a:pPr>
              <a:buNone/>
            </a:pPr>
            <a:r>
              <a:rPr lang="en-US" sz="1200" dirty="0" smtClean="0"/>
              <a:t>	 After those attending the meeting proved that the Petersen Paper in no way reflected what occurred there, a world uproar ensued, led by leaders of the World Alliance for Mercury-Free Dentistry.  The United Nations Environmental </a:t>
            </a:r>
            <a:r>
              <a:rPr lang="en-US" sz="1200" dirty="0" err="1" smtClean="0"/>
              <a:t>Programme</a:t>
            </a:r>
            <a:r>
              <a:rPr lang="en-US" sz="1200" dirty="0" smtClean="0"/>
              <a:t> (UNEP) showed great integrity, insisting that the Petersen Paper be withdrawn or else all reference to UNEP removed. </a:t>
            </a:r>
          </a:p>
          <a:p>
            <a:pPr>
              <a:buNone/>
            </a:pPr>
            <a:endParaRPr lang="en-US" sz="1200" b="1" dirty="0" smtClean="0"/>
          </a:p>
          <a:p>
            <a:pPr>
              <a:buNone/>
            </a:pPr>
            <a:r>
              <a:rPr lang="en-US" sz="1200" b="1" dirty="0" smtClean="0"/>
              <a:t>	</a:t>
            </a:r>
            <a:r>
              <a:rPr lang="en-US" sz="1200" dirty="0" smtClean="0"/>
              <a:t>The WHO Oral Health Division was forced to withdraw it on the grounds that it contained misleading and incorrect statements and a correct report has not yet emerged two years after the consultation</a:t>
            </a:r>
          </a:p>
          <a:p>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Evidence of Mercury Vapor</a:t>
            </a:r>
            <a:endParaRPr lang="en-US" dirty="0"/>
          </a:p>
        </p:txBody>
      </p:sp>
      <p:sp>
        <p:nvSpPr>
          <p:cNvPr id="3" name="Content Placeholder 2"/>
          <p:cNvSpPr>
            <a:spLocks noGrp="1"/>
          </p:cNvSpPr>
          <p:nvPr>
            <p:ph idx="1"/>
          </p:nvPr>
        </p:nvSpPr>
        <p:spPr/>
        <p:txBody>
          <a:bodyPr/>
          <a:lstStyle/>
          <a:p>
            <a:r>
              <a:rPr lang="en-US" dirty="0" smtClean="0">
                <a:hlinkClick r:id="rId2"/>
              </a:rPr>
              <a:t>http://www.youtube.com/watch?feature=player_embedded&amp;v=_6ry_ve6Lr4#</a:t>
            </a:r>
            <a:r>
              <a:rPr lang="en-US" dirty="0" smtClean="0"/>
              <a:t>!</a:t>
            </a:r>
          </a:p>
          <a:p>
            <a:endParaRPr lang="en-US" dirty="0" smtClean="0"/>
          </a:p>
          <a:p>
            <a:r>
              <a:rPr lang="en-US" dirty="0" err="1" smtClean="0"/>
              <a:t>http://www.kickstarter.com/projects/mercuryexposure/you-put-what-in-my-mouth</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sz="2200" dirty="0" smtClean="0">
                <a:latin typeface="Helvetica"/>
                <a:cs typeface="Helvetica"/>
              </a:rPr>
              <a:t>	According to a 2009 statement by the ADA,</a:t>
            </a:r>
            <a:endParaRPr lang="en-US" sz="2200" dirty="0" smtClean="0">
              <a:latin typeface="Helvetica"/>
              <a:cs typeface="Helvetica"/>
            </a:endParaRPr>
          </a:p>
          <a:p>
            <a:endParaRPr lang="en-US" sz="2200" b="1" dirty="0" smtClean="0">
              <a:latin typeface="Helvetica"/>
              <a:cs typeface="Helvetica"/>
            </a:endParaRPr>
          </a:p>
          <a:p>
            <a:endParaRPr lang="en-US" sz="2200" b="1" dirty="0" smtClean="0">
              <a:latin typeface="Helvetica"/>
              <a:cs typeface="Helvetica"/>
            </a:endParaRPr>
          </a:p>
          <a:p>
            <a:pPr>
              <a:buNone/>
            </a:pPr>
            <a:r>
              <a:rPr lang="en-US" sz="2200" b="1" dirty="0" smtClean="0">
                <a:latin typeface="Helvetica"/>
                <a:cs typeface="Helvetica"/>
              </a:rPr>
              <a:t>	"Dental amalgam is considered a safe, affordable and durable material that has been used to restore the teeth of more than 100 million Americans. It contains a mixture of metals such as silver, copper and tin, in addition to mercury, which binds these components into a hard, stable and safe substance. Dental amalgam has been studied and reviewed extensively, and has established a record of safety and effectiveness</a:t>
            </a:r>
            <a:r>
              <a:rPr lang="en-US" sz="2200" b="1" dirty="0" smtClean="0">
                <a:latin typeface="Helvetica"/>
                <a:cs typeface="Helvetica"/>
              </a:rPr>
              <a:t>.”</a:t>
            </a:r>
          </a:p>
          <a:p>
            <a:pPr>
              <a:buNone/>
            </a:pPr>
            <a:endParaRPr lang="en-US" sz="2200" b="1" dirty="0" smtClean="0">
              <a:latin typeface="Helvetica"/>
              <a:cs typeface="Helvetica"/>
            </a:endParaRPr>
          </a:p>
          <a:p>
            <a:pPr>
              <a:buNone/>
            </a:pPr>
            <a:endParaRPr lang="en-US" sz="2200" b="1" dirty="0" smtClean="0">
              <a:latin typeface="Helvetica"/>
              <a:cs typeface="Helvetica"/>
            </a:endParaRPr>
          </a:p>
          <a:p>
            <a:pPr algn="r">
              <a:buNone/>
            </a:pPr>
            <a:r>
              <a:rPr lang="en-US" sz="1200" b="1" dirty="0" smtClean="0">
                <a:latin typeface="Helvetica"/>
                <a:cs typeface="Helvetica"/>
              </a:rPr>
              <a:t>Source: (http://www.ada.org/1741.</a:t>
            </a:r>
            <a:r>
              <a:rPr lang="en-US" sz="1200" b="1" dirty="0" smtClean="0">
                <a:latin typeface="Helvetica"/>
                <a:cs typeface="Helvetica"/>
              </a:rPr>
              <a:t>aspx)</a:t>
            </a:r>
            <a:endParaRPr lang="en-US" sz="1200" dirty="0">
              <a:latin typeface="Helvetica"/>
              <a:cs typeface="Helvetica"/>
            </a:endParaRPr>
          </a:p>
        </p:txBody>
      </p:sp>
      <p:pic>
        <p:nvPicPr>
          <p:cNvPr id="4" name="Picture 3" descr="logo.png"/>
          <p:cNvPicPr>
            <a:picLocks noChangeAspect="1"/>
          </p:cNvPicPr>
          <p:nvPr/>
        </p:nvPicPr>
        <p:blipFill>
          <a:blip r:embed="rId2"/>
          <a:stretch>
            <a:fillRect/>
          </a:stretch>
        </p:blipFill>
        <p:spPr>
          <a:xfrm>
            <a:off x="924027" y="574842"/>
            <a:ext cx="6010663" cy="73484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1892"/>
            <a:ext cx="8229600" cy="2881057"/>
          </a:xfrm>
        </p:spPr>
        <p:txBody>
          <a:bodyPr>
            <a:normAutofit fontScale="55000" lnSpcReduction="20000"/>
          </a:bodyPr>
          <a:lstStyle/>
          <a:p>
            <a:pPr>
              <a:buNone/>
            </a:pPr>
            <a:r>
              <a:rPr lang="en-US" dirty="0" smtClean="0">
                <a:latin typeface="Helvetica"/>
                <a:cs typeface="Helvetica"/>
              </a:rPr>
              <a:t>	“ The FDA has reviewed the best available scientific evidence to determine whether the low levels of mercury vapor associated with dental amalgam fillings are a cause for concern. Based on this evidence, FDA considers dental amalgam fillings safe for adults and children ages 6 and above. The amount of mercury measured in the bodies of people with dental amalgam fillings is well below levels associated with adverse health effects. Even in adults and children ages 6 and above who have fifteen or more amalgam surfaces, mercury exposure due to dental amalgam fillings has been found to be far below the lowest levels associated with harm. Clinical studies in adults and children ages 6 and above have also found no link between dental amalgam fillings and health problems.”</a:t>
            </a:r>
            <a:endParaRPr lang="en-US" dirty="0">
              <a:latin typeface="Helvetica"/>
              <a:cs typeface="Helvetica"/>
            </a:endParaRPr>
          </a:p>
        </p:txBody>
      </p:sp>
      <p:pic>
        <p:nvPicPr>
          <p:cNvPr id="4" name="Picture 3" descr="img_fdagov_fda_masthead_logo.png"/>
          <p:cNvPicPr>
            <a:picLocks noChangeAspect="1"/>
          </p:cNvPicPr>
          <p:nvPr/>
        </p:nvPicPr>
        <p:blipFill>
          <a:blip r:embed="rId2"/>
          <a:stretch>
            <a:fillRect/>
          </a:stretch>
        </p:blipFill>
        <p:spPr>
          <a:xfrm>
            <a:off x="906876" y="352088"/>
            <a:ext cx="5905500" cy="609600"/>
          </a:xfrm>
          <a:prstGeom prst="rect">
            <a:avLst/>
          </a:prstGeom>
        </p:spPr>
      </p:pic>
      <p:sp>
        <p:nvSpPr>
          <p:cNvPr id="6" name="TextBox 5"/>
          <p:cNvSpPr txBox="1"/>
          <p:nvPr/>
        </p:nvSpPr>
        <p:spPr>
          <a:xfrm>
            <a:off x="782972" y="4522950"/>
            <a:ext cx="7903828" cy="2400657"/>
          </a:xfrm>
          <a:prstGeom prst="rect">
            <a:avLst/>
          </a:prstGeom>
          <a:noFill/>
        </p:spPr>
        <p:txBody>
          <a:bodyPr wrap="square" rtlCol="0">
            <a:spAutoFit/>
          </a:bodyPr>
          <a:lstStyle/>
          <a:p>
            <a:r>
              <a:rPr lang="en-US" dirty="0" smtClean="0">
                <a:latin typeface="Helvetica"/>
                <a:cs typeface="Helvetica"/>
              </a:rPr>
              <a:t>On July 28</a:t>
            </a:r>
            <a:r>
              <a:rPr lang="en-US" baseline="30000" dirty="0" smtClean="0">
                <a:latin typeface="Helvetica"/>
                <a:cs typeface="Helvetica"/>
              </a:rPr>
              <a:t>th</a:t>
            </a:r>
            <a:r>
              <a:rPr lang="en-US" dirty="0" smtClean="0">
                <a:latin typeface="Helvetica"/>
                <a:cs typeface="Helvetica"/>
              </a:rPr>
              <a:t>, 2009 FDA issued a final regulation classifying dental amalgam and its component parts (elemental </a:t>
            </a:r>
            <a:r>
              <a:rPr lang="en-US" dirty="0" err="1" smtClean="0">
                <a:latin typeface="Helvetica"/>
                <a:cs typeface="Helvetica"/>
              </a:rPr>
              <a:t>mecury</a:t>
            </a:r>
            <a:r>
              <a:rPr lang="en-US" dirty="0" smtClean="0">
                <a:latin typeface="Helvetica"/>
                <a:cs typeface="Helvetica"/>
              </a:rPr>
              <a:t> and a powder alloy) as Class II medical devices</a:t>
            </a:r>
            <a:r>
              <a:rPr lang="en-US" dirty="0" smtClean="0">
                <a:latin typeface="Helvetica"/>
                <a:cs typeface="Helvetica"/>
              </a:rPr>
              <a:t>.</a:t>
            </a:r>
          </a:p>
          <a:p>
            <a:endParaRPr lang="en-US" dirty="0" smtClean="0">
              <a:latin typeface="Helvetica"/>
              <a:cs typeface="Helvetica"/>
            </a:endParaRPr>
          </a:p>
          <a:p>
            <a:endParaRPr lang="en-US" dirty="0" smtClean="0">
              <a:latin typeface="Helvetica"/>
              <a:cs typeface="Helvetica"/>
            </a:endParaRPr>
          </a:p>
          <a:p>
            <a:pPr algn="r"/>
            <a:r>
              <a:rPr lang="en-US" sz="1200" dirty="0" smtClean="0">
                <a:latin typeface="Helvetica"/>
                <a:cs typeface="Helvetica"/>
              </a:rPr>
              <a:t>Source: (http</a:t>
            </a:r>
            <a:r>
              <a:rPr lang="en-US" sz="1200" dirty="0" smtClean="0">
                <a:latin typeface="Helvetica"/>
                <a:cs typeface="Helvetica"/>
              </a:rPr>
              <a:t>://www.fda.gov/MedicalDevices/ProductsandMedicalProcedures/DentalProducts/DentalAmalgam/ucm171094.</a:t>
            </a:r>
            <a:r>
              <a:rPr lang="en-US" sz="1200" dirty="0" smtClean="0">
                <a:latin typeface="Helvetica"/>
                <a:cs typeface="Helvetica"/>
              </a:rPr>
              <a:t>htm)</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06750" y="259148"/>
            <a:ext cx="7680050" cy="5487476"/>
          </a:xfrm>
        </p:spPr>
        <p:txBody>
          <a:bodyPr>
            <a:normAutofit fontScale="90000"/>
          </a:bodyPr>
          <a:lstStyle/>
          <a:p>
            <a:pPr algn="l"/>
            <a:r>
              <a:rPr lang="en-US" dirty="0" smtClean="0"/>
              <a:t>Corruption in the FDA?</a:t>
            </a:r>
            <a:br>
              <a:rPr lang="en-US" dirty="0" smtClean="0"/>
            </a:br>
            <a:r>
              <a:rPr lang="en-US" dirty="0" smtClean="0"/>
              <a:t/>
            </a:r>
            <a:br>
              <a:rPr lang="en-US" dirty="0" smtClean="0"/>
            </a:br>
            <a:r>
              <a:rPr lang="en-US" dirty="0" smtClean="0"/>
              <a:t/>
            </a:r>
            <a:br>
              <a:rPr lang="en-US" dirty="0" smtClean="0"/>
            </a:br>
            <a:r>
              <a:rPr lang="en-US" sz="2889" dirty="0" smtClean="0"/>
              <a:t>The current FDA Commissioner, Margaret Hamburg, coming to FDA from Henry Schein, Inc., the largest seller of dental products and a major seller of medical products and dental amalgam.</a:t>
            </a:r>
            <a:br>
              <a:rPr lang="en-US" sz="2889" dirty="0" smtClean="0"/>
            </a:br>
            <a:r>
              <a:rPr lang="en-US" sz="2889" dirty="0" smtClean="0"/>
              <a:t/>
            </a:r>
            <a:br>
              <a:rPr lang="en-US" sz="2889" dirty="0" smtClean="0"/>
            </a:br>
            <a:r>
              <a:rPr lang="en-US" sz="2889" dirty="0" smtClean="0"/>
              <a:t/>
            </a:r>
            <a:br>
              <a:rPr lang="en-US" sz="2889" dirty="0" smtClean="0"/>
            </a:br>
            <a:r>
              <a:rPr lang="en-US" dirty="0" smtClean="0"/>
              <a:t/>
            </a:r>
            <a:br>
              <a:rPr lang="en-US" dirty="0" smtClean="0"/>
            </a:br>
            <a:r>
              <a:rPr lang="en-US" sz="1333" dirty="0" smtClean="0"/>
              <a:t>Source:http://www.mercuryexposure.info/scandals/food-drug-administration/item/763-fda-commissioner-margaret-hamburg-and-conflicts-of-interest-with-mercury-filling-rule</a:t>
            </a:r>
            <a:endParaRPr lang="en-US" sz="1333"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67354" y="274638"/>
            <a:ext cx="7819446" cy="1143000"/>
          </a:xfrm>
        </p:spPr>
        <p:txBody>
          <a:bodyPr>
            <a:normAutofit fontScale="90000"/>
          </a:bodyPr>
          <a:lstStyle/>
          <a:p>
            <a:pPr algn="r"/>
            <a:r>
              <a:rPr lang="en-US" dirty="0" smtClean="0"/>
              <a:t/>
            </a:r>
            <a:br>
              <a:rPr lang="en-US" dirty="0" smtClean="0"/>
            </a:br>
            <a:r>
              <a:rPr lang="en-US" dirty="0" smtClean="0"/>
              <a:t>	</a:t>
            </a:r>
            <a:br>
              <a:rPr lang="en-US" dirty="0" smtClean="0"/>
            </a:br>
            <a:r>
              <a:rPr lang="en-US" dirty="0" smtClean="0"/>
              <a:t>Your Argument makes sense…</a:t>
            </a:r>
            <a:br>
              <a:rPr lang="en-US" dirty="0" smtClean="0"/>
            </a:br>
            <a:r>
              <a:rPr lang="en-US" dirty="0" smtClean="0"/>
              <a:t>Mercury is Safe in Our Mouths but… not in the Environment?</a:t>
            </a:r>
            <a:br>
              <a:rPr lang="en-US" dirty="0" smtClean="0"/>
            </a:br>
            <a:endParaRPr lang="en-US" dirty="0"/>
          </a:p>
        </p:txBody>
      </p:sp>
      <p:sp>
        <p:nvSpPr>
          <p:cNvPr id="3" name="Content Placeholder 2"/>
          <p:cNvSpPr>
            <a:spLocks noGrp="1"/>
          </p:cNvSpPr>
          <p:nvPr>
            <p:ph idx="1"/>
          </p:nvPr>
        </p:nvSpPr>
        <p:spPr>
          <a:xfrm>
            <a:off x="867354" y="1600200"/>
            <a:ext cx="7819446" cy="4525963"/>
          </a:xfrm>
        </p:spPr>
        <p:txBody>
          <a:bodyPr>
            <a:normAutofit fontScale="62500" lnSpcReduction="20000"/>
          </a:bodyPr>
          <a:lstStyle/>
          <a:p>
            <a:endParaRPr lang="en-US" dirty="0" smtClean="0"/>
          </a:p>
          <a:p>
            <a:endParaRPr lang="en-US" dirty="0" smtClean="0"/>
          </a:p>
          <a:p>
            <a:endParaRPr lang="en-US" dirty="0" smtClean="0"/>
          </a:p>
          <a:p>
            <a:r>
              <a:rPr lang="en-US" dirty="0" smtClean="0"/>
              <a:t>Amalgam removed from teeth is classified as toxic waste in various countries, but in many countries it is not regulated, including the United States. </a:t>
            </a:r>
          </a:p>
          <a:p>
            <a:endParaRPr lang="en-US" dirty="0" smtClean="0"/>
          </a:p>
          <a:p>
            <a:r>
              <a:rPr lang="en-US" dirty="0" smtClean="0"/>
              <a:t>In 2008 Norway and Denmark Banned the use of mercury in dental amalgam.</a:t>
            </a:r>
          </a:p>
          <a:p>
            <a:endParaRPr lang="en-US" dirty="0" smtClean="0"/>
          </a:p>
          <a:p>
            <a:r>
              <a:rPr lang="en-US" dirty="0" smtClean="0"/>
              <a:t>In 2009 Sweden banned the use of mercury in products, including mercury in dental amalgams, for environmental reasons.</a:t>
            </a:r>
          </a:p>
          <a:p>
            <a:endParaRPr lang="en-US" dirty="0" smtClean="0"/>
          </a:p>
          <a:p>
            <a:r>
              <a:rPr lang="en-US" dirty="0" smtClean="0"/>
              <a:t>In 1988 the EPA labeled the materials used in dental amalgams, and the amalgam particulates removed from teeth as toxic waste material. </a:t>
            </a:r>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152" y="1752277"/>
            <a:ext cx="7792648" cy="4156553"/>
          </a:xfrm>
        </p:spPr>
        <p:txBody>
          <a:bodyPr>
            <a:normAutofit fontScale="55000" lnSpcReduction="20000"/>
          </a:bodyPr>
          <a:lstStyle/>
          <a:p>
            <a:pPr lvl="0"/>
            <a:r>
              <a:rPr lang="en-US" dirty="0" smtClean="0"/>
              <a:t>Mercury from dental offices contributes significantly to the overall mercury contamination in wastewater. </a:t>
            </a:r>
          </a:p>
          <a:p>
            <a:pPr lvl="0">
              <a:buNone/>
            </a:pPr>
            <a:endParaRPr lang="en-US" dirty="0" smtClean="0"/>
          </a:p>
          <a:p>
            <a:pPr lvl="0"/>
            <a:r>
              <a:rPr lang="en-US" dirty="0" smtClean="0"/>
              <a:t>In an August 2008 on the dental industry, EPA estimated that in 2008 there were approximately 122,000 dental offices  that used or removed dental amalgam in the U.S., and that those offices discharged approximately 3.7 tons of mercury each year to Publically owned Treatment Works (</a:t>
            </a:r>
            <a:r>
              <a:rPr lang="en-US" dirty="0" err="1" smtClean="0"/>
              <a:t>POTWs</a:t>
            </a:r>
            <a:r>
              <a:rPr lang="en-US" dirty="0" smtClean="0"/>
              <a:t>).</a:t>
            </a:r>
          </a:p>
          <a:p>
            <a:pPr lvl="0">
              <a:buNone/>
            </a:pPr>
            <a:endParaRPr lang="en-US" dirty="0" smtClean="0"/>
          </a:p>
          <a:p>
            <a:pPr lvl="0"/>
            <a:r>
              <a:rPr lang="en-US" dirty="0" smtClean="0"/>
              <a:t>A 2002 study by the New York Academy of Sciences, indicated that as much as 40 percent of total mercury loadings in the New York/New Jersey harbor and watershed may have come from dental offices. </a:t>
            </a:r>
          </a:p>
          <a:p>
            <a:pPr lvl="0"/>
            <a:endParaRPr lang="en-US" dirty="0" smtClean="0"/>
          </a:p>
          <a:p>
            <a:pPr lvl="0"/>
            <a:r>
              <a:rPr lang="en-US" dirty="0" smtClean="0"/>
              <a:t>In another study in 2002, the National Association of Clean Water Agencies (NACWA) estimated that nearly 40 percent of the mercury in the nation’s wastewater system came from dental offices, and that mercury discharged from dental offices far exceeded all other commercial and residential sources, each of which was below ten percent.</a:t>
            </a:r>
            <a:endParaRPr lang="en-US" dirty="0"/>
          </a:p>
        </p:txBody>
      </p:sp>
      <p:pic>
        <p:nvPicPr>
          <p:cNvPr id="4" name="Picture 3" descr="EPA-Logo.png"/>
          <p:cNvPicPr>
            <a:picLocks noChangeAspect="1"/>
          </p:cNvPicPr>
          <p:nvPr/>
        </p:nvPicPr>
        <p:blipFill>
          <a:blip r:embed="rId2"/>
          <a:stretch>
            <a:fillRect/>
          </a:stretch>
        </p:blipFill>
        <p:spPr>
          <a:xfrm>
            <a:off x="471431" y="-34958"/>
            <a:ext cx="3048000" cy="2159001"/>
          </a:xfrm>
          <a:prstGeom prst="rect">
            <a:avLst/>
          </a:prstGeom>
        </p:spPr>
      </p:pic>
      <p:sp>
        <p:nvSpPr>
          <p:cNvPr id="5" name="TextBox 4"/>
          <p:cNvSpPr txBox="1"/>
          <p:nvPr/>
        </p:nvSpPr>
        <p:spPr>
          <a:xfrm>
            <a:off x="894152" y="6047329"/>
            <a:ext cx="7792648" cy="276999"/>
          </a:xfrm>
          <a:prstGeom prst="rect">
            <a:avLst/>
          </a:prstGeom>
          <a:noFill/>
        </p:spPr>
        <p:txBody>
          <a:bodyPr wrap="square" rtlCol="0">
            <a:spAutoFit/>
          </a:bodyPr>
          <a:lstStyle/>
          <a:p>
            <a:pPr algn="r"/>
            <a:r>
              <a:rPr lang="en-US" sz="1200" dirty="0" smtClean="0">
                <a:latin typeface="Helvetica"/>
                <a:cs typeface="Helvetica"/>
              </a:rPr>
              <a:t>Source: (</a:t>
            </a:r>
            <a:r>
              <a:rPr lang="en-US" sz="1200" dirty="0" err="1" smtClean="0">
                <a:latin typeface="Helvetica"/>
                <a:cs typeface="Helvetica"/>
              </a:rPr>
              <a:t>http://www.epa.gov/hg/pdfs/dental-module.pdf</a:t>
            </a:r>
            <a:r>
              <a:rPr lang="en-US" sz="1200" dirty="0" smtClean="0">
                <a:latin typeface="Helvetica"/>
                <a:cs typeface="Helvetica"/>
              </a:rPr>
              <a:t>)</a:t>
            </a:r>
            <a:endParaRPr lang="en-US" sz="1200" dirty="0">
              <a:latin typeface="Helvetica"/>
              <a:cs typeface="Helvetic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4434"/>
          </a:xfrm>
        </p:spPr>
        <p:txBody>
          <a:bodyPr>
            <a:normAutofit fontScale="77500" lnSpcReduction="20000"/>
          </a:bodyPr>
          <a:lstStyle/>
          <a:p>
            <a:pPr lvl="0">
              <a:buNone/>
            </a:pPr>
            <a:endParaRPr lang="en-US" b="1" dirty="0" smtClean="0"/>
          </a:p>
          <a:p>
            <a:pPr lvl="0">
              <a:buNone/>
            </a:pPr>
            <a:endParaRPr lang="en-US" b="1" dirty="0" smtClean="0"/>
          </a:p>
          <a:p>
            <a:pPr lvl="0">
              <a:buNone/>
            </a:pPr>
            <a:r>
              <a:rPr lang="en-US" b="1" dirty="0" smtClean="0"/>
              <a:t>	September 27, 2010</a:t>
            </a:r>
          </a:p>
          <a:p>
            <a:pPr lvl="0">
              <a:buNone/>
            </a:pPr>
            <a:endParaRPr lang="en-US" b="1" dirty="0" smtClean="0"/>
          </a:p>
          <a:p>
            <a:pPr lvl="0">
              <a:buNone/>
            </a:pPr>
            <a:r>
              <a:rPr lang="en-US" b="1" dirty="0" smtClean="0"/>
              <a:t>	EPA announces intent to regulate dental mercury waste</a:t>
            </a:r>
            <a:endParaRPr lang="en-US" b="1" i="1" dirty="0" smtClean="0"/>
          </a:p>
          <a:p>
            <a:pPr lvl="0">
              <a:buNone/>
            </a:pPr>
            <a:endParaRPr lang="en-US" b="1" i="1" dirty="0" smtClean="0"/>
          </a:p>
          <a:p>
            <a:pPr lvl="0">
              <a:buNone/>
            </a:pPr>
            <a:r>
              <a:rPr lang="en-US" b="1" i="1" dirty="0" smtClean="0"/>
              <a:t>	The EPA announced plans to initiate an effluent guideline rulemaking procedure to reduce mercury waste from dental facilities. The EPA said it expects to issue a draft proposal next year that would take effect in 2012</a:t>
            </a:r>
          </a:p>
          <a:p>
            <a:pPr lvl="0">
              <a:buNone/>
            </a:pPr>
            <a:endParaRPr lang="en-US" b="1" i="1" dirty="0" smtClean="0"/>
          </a:p>
          <a:p>
            <a:pPr lvl="0">
              <a:buNone/>
            </a:pPr>
            <a:endParaRPr lang="en-US" b="1" i="1" dirty="0" smtClean="0"/>
          </a:p>
          <a:p>
            <a:pPr lvl="0" algn="r">
              <a:buNone/>
            </a:pPr>
            <a:r>
              <a:rPr lang="en-US" b="1" i="1" dirty="0" smtClean="0"/>
              <a:t>			</a:t>
            </a:r>
            <a:r>
              <a:rPr lang="en-US" sz="1412" b="1" i="1" dirty="0" smtClean="0"/>
              <a:t>Source : (http://www.ada.org/news/4815.aspx)</a:t>
            </a:r>
            <a:endParaRPr lang="en-US" sz="1412" dirty="0"/>
          </a:p>
        </p:txBody>
      </p:sp>
      <p:pic>
        <p:nvPicPr>
          <p:cNvPr id="4" name="Picture 3" descr="EPA-Logo.png"/>
          <p:cNvPicPr>
            <a:picLocks noChangeAspect="1"/>
          </p:cNvPicPr>
          <p:nvPr/>
        </p:nvPicPr>
        <p:blipFill>
          <a:blip r:embed="rId2"/>
          <a:stretch>
            <a:fillRect/>
          </a:stretch>
        </p:blipFill>
        <p:spPr>
          <a:xfrm>
            <a:off x="465762" y="-30163"/>
            <a:ext cx="3048000" cy="2159001"/>
          </a:xfrm>
          <a:prstGeom prst="rect">
            <a:avLst/>
          </a:prstGeom>
        </p:spPr>
      </p:pic>
      <p:sp>
        <p:nvSpPr>
          <p:cNvPr id="5" name="TextBox 4"/>
          <p:cNvSpPr txBox="1"/>
          <p:nvPr/>
        </p:nvSpPr>
        <p:spPr>
          <a:xfrm>
            <a:off x="4375781" y="772060"/>
            <a:ext cx="4768219" cy="553998"/>
          </a:xfrm>
          <a:prstGeom prst="rect">
            <a:avLst/>
          </a:prstGeom>
          <a:noFill/>
        </p:spPr>
        <p:txBody>
          <a:bodyPr wrap="square" rtlCol="0">
            <a:spAutoFit/>
          </a:bodyPr>
          <a:lstStyle/>
          <a:p>
            <a:r>
              <a:rPr lang="en-US" sz="3000" dirty="0" smtClean="0"/>
              <a:t>Hope for the Future?</a:t>
            </a:r>
            <a:endParaRPr lang="en-US" sz="3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688" y="1600200"/>
            <a:ext cx="8229600" cy="4525963"/>
          </a:xfrm>
        </p:spPr>
        <p:txBody>
          <a:bodyPr>
            <a:normAutofit fontScale="62500" lnSpcReduction="20000"/>
          </a:bodyPr>
          <a:lstStyle/>
          <a:p>
            <a:pPr lvl="0">
              <a:buNone/>
            </a:pPr>
            <a:endParaRPr lang="en-US" b="1" dirty="0" smtClean="0"/>
          </a:p>
          <a:p>
            <a:pPr lvl="0">
              <a:buNone/>
            </a:pPr>
            <a:r>
              <a:rPr lang="en-US" b="1" dirty="0" smtClean="0"/>
              <a:t>	EPA announces intent to regulate dental mercury waste but it is not yet regulated. So…</a:t>
            </a:r>
          </a:p>
          <a:p>
            <a:pPr lvl="0">
              <a:buNone/>
            </a:pPr>
            <a:endParaRPr lang="en-US" b="1" i="1" dirty="0" smtClean="0"/>
          </a:p>
          <a:p>
            <a:pPr lvl="0">
              <a:buNone/>
            </a:pPr>
            <a:r>
              <a:rPr lang="en-US" b="1" i="1" dirty="0" smtClean="0"/>
              <a:t>	</a:t>
            </a:r>
            <a:r>
              <a:rPr lang="en-US" dirty="0" smtClean="0"/>
              <a:t>Mercury continues to find its way into our environment through the ground and through the air.</a:t>
            </a:r>
          </a:p>
          <a:p>
            <a:pPr lvl="0">
              <a:buNone/>
            </a:pPr>
            <a:endParaRPr lang="en-US" dirty="0" smtClean="0"/>
          </a:p>
          <a:p>
            <a:pPr lvl="0">
              <a:buNone/>
            </a:pPr>
            <a:r>
              <a:rPr lang="en-US" dirty="0" smtClean="0"/>
              <a:t>	The EPA acknowledges that mercury from amalgam is a source of controllable pollution; that mercury is released into the environment through cremation of bodies containing dental amalgam.</a:t>
            </a:r>
          </a:p>
          <a:p>
            <a:pPr lvl="0">
              <a:buNone/>
            </a:pPr>
            <a:r>
              <a:rPr lang="en-US" i="1" dirty="0" smtClean="0"/>
              <a:t> </a:t>
            </a:r>
          </a:p>
          <a:p>
            <a:pPr lvl="0">
              <a:buNone/>
            </a:pPr>
            <a:r>
              <a:rPr lang="en-US" i="1" dirty="0" smtClean="0"/>
              <a:t>	</a:t>
            </a:r>
            <a:r>
              <a:rPr lang="en-US" dirty="0" smtClean="0"/>
              <a:t>Mercury ends up in our groundwater through landfills and through the POTWS that are only effective at removing 90% of the amalgam waste.</a:t>
            </a:r>
          </a:p>
          <a:p>
            <a:pPr lvl="0">
              <a:buNone/>
            </a:pPr>
            <a:endParaRPr lang="en-US" dirty="0" smtClean="0"/>
          </a:p>
          <a:p>
            <a:pPr lvl="0">
              <a:buNone/>
            </a:pPr>
            <a:endParaRPr lang="en-US" dirty="0" smtClean="0"/>
          </a:p>
          <a:p>
            <a:pPr lvl="0" algn="r">
              <a:buNone/>
            </a:pPr>
            <a:r>
              <a:rPr lang="en-US" sz="1920" dirty="0" smtClean="0"/>
              <a:t>Source: (</a:t>
            </a:r>
            <a:r>
              <a:rPr lang="en-US" sz="1920" dirty="0" err="1" smtClean="0"/>
              <a:t>http://www.epa.gov/hg/pdfs/dental-module.pdf</a:t>
            </a:r>
            <a:r>
              <a:rPr lang="en-US" sz="1920" dirty="0" smtClean="0"/>
              <a:t>)</a:t>
            </a:r>
          </a:p>
          <a:p>
            <a:pPr>
              <a:buNone/>
            </a:pPr>
            <a:endParaRPr lang="en-US" dirty="0" smtClean="0"/>
          </a:p>
          <a:p>
            <a:pPr>
              <a:buNone/>
            </a:pPr>
            <a:endParaRPr lang="en-US" dirty="0" smtClean="0"/>
          </a:p>
          <a:p>
            <a:pPr>
              <a:buNone/>
            </a:pPr>
            <a:endParaRPr lang="en-US" dirty="0" smtClean="0"/>
          </a:p>
        </p:txBody>
      </p:sp>
      <p:pic>
        <p:nvPicPr>
          <p:cNvPr id="4" name="Picture 3" descr="EPA-Logo.png"/>
          <p:cNvPicPr>
            <a:picLocks noChangeAspect="1"/>
          </p:cNvPicPr>
          <p:nvPr/>
        </p:nvPicPr>
        <p:blipFill>
          <a:blip r:embed="rId2"/>
          <a:stretch>
            <a:fillRect/>
          </a:stretch>
        </p:blipFill>
        <p:spPr>
          <a:xfrm>
            <a:off x="465762" y="-30163"/>
            <a:ext cx="3048000" cy="21590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Personal Beef with Mercury: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My dad, </a:t>
            </a:r>
            <a:r>
              <a:rPr lang="en-US" dirty="0"/>
              <a:t>Mark Corke DDS, FAGD</a:t>
            </a:r>
            <a:r>
              <a:rPr lang="en-US" dirty="0" smtClean="0"/>
              <a:t> has been practicing dentistry for 32 years. </a:t>
            </a:r>
          </a:p>
          <a:p>
            <a:pPr>
              <a:buNone/>
            </a:pPr>
            <a:r>
              <a:rPr lang="en-US" dirty="0" smtClean="0"/>
              <a:t> </a:t>
            </a:r>
          </a:p>
          <a:p>
            <a:pPr>
              <a:buNone/>
            </a:pPr>
            <a:r>
              <a:rPr lang="en-US" dirty="0" smtClean="0"/>
              <a:t>	He is a "Fellow" in the Academy of General Dentistry (FAGD). To earn the FAGD, a dentist must complete a minimum of 500 continuing dental education credit hours, pass a comprehensive exam and have been an AGD member for three continuous years</a:t>
            </a:r>
          </a:p>
          <a:p>
            <a:pPr>
              <a:buNone/>
            </a:pPr>
            <a:endParaRPr lang="en-US" dirty="0" smtClean="0"/>
          </a:p>
          <a:p>
            <a:pPr>
              <a:buNone/>
            </a:pPr>
            <a:r>
              <a:rPr lang="en-US" dirty="0" smtClean="0"/>
              <a:t>     With his profession </a:t>
            </a:r>
            <a:r>
              <a:rPr lang="en-US" dirty="0"/>
              <a:t>h</a:t>
            </a:r>
            <a:r>
              <a:rPr lang="en-US" dirty="0" smtClean="0"/>
              <a:t>e has dealt first hand with mercury exposure and is a living example of its effects. In the years of his being a dentist he has cleaned  or removed countless silver amalgam fillings. It was not known until recently that these silver amalgam fillings release the most amount of vapor when being extracted with a high powered drill. His health was being directly effected by this chronic mercury poisoning and for the last five years he has been practicing both mercury free and mercury safe dentistry. </a:t>
            </a:r>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responsible dentists out there?</a:t>
            </a:r>
            <a:endParaRPr lang="en-US" dirty="0"/>
          </a:p>
        </p:txBody>
      </p:sp>
      <p:sp>
        <p:nvSpPr>
          <p:cNvPr id="3" name="Content Placeholder 2"/>
          <p:cNvSpPr>
            <a:spLocks noGrp="1"/>
          </p:cNvSpPr>
          <p:nvPr>
            <p:ph idx="1"/>
          </p:nvPr>
        </p:nvSpPr>
        <p:spPr>
          <a:xfrm>
            <a:off x="5227594" y="1703951"/>
            <a:ext cx="3459206" cy="4778472"/>
          </a:xfrm>
        </p:spPr>
        <p:txBody>
          <a:bodyPr>
            <a:normAutofit fontScale="70000" lnSpcReduction="20000"/>
          </a:bodyPr>
          <a:lstStyle/>
          <a:p>
            <a:pPr>
              <a:buNone/>
            </a:pPr>
            <a:r>
              <a:rPr lang="en-US" dirty="0" smtClean="0"/>
              <a:t>	Dentists may choose to voluntarily act in an environmentally responsible fashion.</a:t>
            </a:r>
          </a:p>
          <a:p>
            <a:pPr>
              <a:buNone/>
            </a:pPr>
            <a:endParaRPr lang="en-US" dirty="0" smtClean="0"/>
          </a:p>
          <a:p>
            <a:pPr>
              <a:buNone/>
            </a:pPr>
            <a:r>
              <a:rPr lang="en-US" dirty="0" smtClean="0"/>
              <a:t>	Separators may dramatically decrease the release of mercury into the public sewer system, but they are not required in the United States.</a:t>
            </a:r>
          </a:p>
          <a:p>
            <a:endParaRPr lang="en-US" dirty="0" smtClean="0"/>
          </a:p>
          <a:p>
            <a:pPr>
              <a:buNone/>
            </a:pPr>
            <a:r>
              <a:rPr lang="en-US" dirty="0" smtClean="0"/>
              <a:t>	Amalgam Separators are over 95% effective  </a:t>
            </a:r>
            <a:endParaRPr lang="en-US" dirty="0"/>
          </a:p>
        </p:txBody>
      </p:sp>
      <p:pic>
        <p:nvPicPr>
          <p:cNvPr id="4" name="Picture 3" descr="hg5-series.jpg"/>
          <p:cNvPicPr>
            <a:picLocks noChangeAspect="1"/>
          </p:cNvPicPr>
          <p:nvPr/>
        </p:nvPicPr>
        <p:blipFill>
          <a:blip r:embed="rId2"/>
          <a:stretch>
            <a:fillRect/>
          </a:stretch>
        </p:blipFill>
        <p:spPr>
          <a:xfrm>
            <a:off x="457200" y="1703951"/>
            <a:ext cx="4864484" cy="3504351"/>
          </a:xfrm>
          <a:prstGeom prst="rect">
            <a:avLst/>
          </a:prstGeom>
        </p:spPr>
      </p:pic>
      <p:sp>
        <p:nvSpPr>
          <p:cNvPr id="5" name="TextBox 4"/>
          <p:cNvSpPr txBox="1"/>
          <p:nvPr/>
        </p:nvSpPr>
        <p:spPr>
          <a:xfrm>
            <a:off x="900333" y="5594103"/>
            <a:ext cx="4311184" cy="276999"/>
          </a:xfrm>
          <a:prstGeom prst="rect">
            <a:avLst/>
          </a:prstGeom>
          <a:noFill/>
        </p:spPr>
        <p:txBody>
          <a:bodyPr wrap="square" rtlCol="0">
            <a:spAutoFit/>
          </a:bodyPr>
          <a:lstStyle/>
          <a:p>
            <a:r>
              <a:rPr lang="en-US" sz="1200" dirty="0" smtClean="0"/>
              <a:t>Source: (</a:t>
            </a:r>
            <a:r>
              <a:rPr lang="en-US" sz="1200" dirty="0" err="1" smtClean="0"/>
              <a:t>http://www.epa.gov/hg/pdfs/dental-module.pdf</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Don’t live downstream from a crematorium!</a:t>
            </a:r>
            <a:endParaRPr lang="en-US" dirty="0"/>
          </a:p>
        </p:txBody>
      </p:sp>
      <p:sp>
        <p:nvSpPr>
          <p:cNvPr id="3" name="Content Placeholder 2"/>
          <p:cNvSpPr>
            <a:spLocks noGrp="1"/>
          </p:cNvSpPr>
          <p:nvPr>
            <p:ph idx="1"/>
          </p:nvPr>
        </p:nvSpPr>
        <p:spPr>
          <a:xfrm>
            <a:off x="255850" y="5855051"/>
            <a:ext cx="5062684" cy="807391"/>
          </a:xfrm>
        </p:spPr>
        <p:txBody>
          <a:bodyPr>
            <a:normAutofit/>
          </a:bodyPr>
          <a:lstStyle/>
          <a:p>
            <a:pPr>
              <a:buNone/>
            </a:pPr>
            <a:r>
              <a:rPr lang="en-US" sz="1200" dirty="0" smtClean="0"/>
              <a:t>	Image Source : http://no2crematory.wordpress.com/the-toxic-truth-data/</a:t>
            </a:r>
            <a:endParaRPr lang="en-US" sz="1200" dirty="0"/>
          </a:p>
        </p:txBody>
      </p:sp>
      <p:pic>
        <p:nvPicPr>
          <p:cNvPr id="6" name="Picture 5" descr="mercury_impact_graph.jpg"/>
          <p:cNvPicPr>
            <a:picLocks noChangeAspect="1"/>
          </p:cNvPicPr>
          <p:nvPr/>
        </p:nvPicPr>
        <p:blipFill>
          <a:blip r:embed="rId2"/>
          <a:stretch>
            <a:fillRect/>
          </a:stretch>
        </p:blipFill>
        <p:spPr>
          <a:xfrm>
            <a:off x="364820" y="1696457"/>
            <a:ext cx="4953714" cy="3972727"/>
          </a:xfrm>
          <a:prstGeom prst="rect">
            <a:avLst/>
          </a:prstGeom>
        </p:spPr>
      </p:pic>
      <p:sp>
        <p:nvSpPr>
          <p:cNvPr id="5" name="TextBox 4"/>
          <p:cNvSpPr txBox="1"/>
          <p:nvPr/>
        </p:nvSpPr>
        <p:spPr>
          <a:xfrm>
            <a:off x="5389979" y="1022308"/>
            <a:ext cx="3436213" cy="5355313"/>
          </a:xfrm>
          <a:prstGeom prst="rect">
            <a:avLst/>
          </a:prstGeom>
          <a:noFill/>
        </p:spPr>
        <p:txBody>
          <a:bodyPr wrap="square" rtlCol="0">
            <a:spAutoFit/>
          </a:bodyPr>
          <a:lstStyle/>
          <a:p>
            <a:r>
              <a:rPr lang="en-US" dirty="0" smtClean="0"/>
              <a:t> </a:t>
            </a:r>
          </a:p>
          <a:p>
            <a:r>
              <a:rPr lang="en-US" dirty="0" smtClean="0"/>
              <a:t>A worksheet from EPA in 2005 estimated that US emissions from crematoria to be 3,000 kilograms (6,613 lbs) </a:t>
            </a:r>
          </a:p>
          <a:p>
            <a:r>
              <a:rPr lang="en-US" dirty="0" smtClean="0"/>
              <a:t>EPA intends to update mercury emissions, but “does not intend to regulate human crematoriums at this time.”</a:t>
            </a:r>
          </a:p>
          <a:p>
            <a:r>
              <a:rPr lang="en-US" dirty="0" smtClean="0"/>
              <a:t> EPA has concluded that human crematories were not solid waste incinerators; therefore it was not appropriate to regulate them under Clean Air Act Section 129.</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500" dirty="0" smtClean="0"/>
              <a:t>Guidelines for “Safe” Amalgam Removal</a:t>
            </a:r>
            <a:endParaRPr lang="en-US" sz="3500" dirty="0"/>
          </a:p>
        </p:txBody>
      </p:sp>
      <p:sp>
        <p:nvSpPr>
          <p:cNvPr id="3" name="Content Placeholder 2"/>
          <p:cNvSpPr>
            <a:spLocks noGrp="1"/>
          </p:cNvSpPr>
          <p:nvPr>
            <p:ph idx="1"/>
          </p:nvPr>
        </p:nvSpPr>
        <p:spPr>
          <a:xfrm>
            <a:off x="851864" y="1177206"/>
            <a:ext cx="7834935" cy="5680794"/>
          </a:xfrm>
        </p:spPr>
        <p:txBody>
          <a:bodyPr>
            <a:normAutofit fontScale="47500" lnSpcReduction="20000"/>
          </a:bodyPr>
          <a:lstStyle/>
          <a:p>
            <a:r>
              <a:rPr lang="en-US" b="1" dirty="0" smtClean="0"/>
              <a:t>1. Keep the fillings cool during </a:t>
            </a:r>
            <a:r>
              <a:rPr lang="en-US" b="1" dirty="0" smtClean="0"/>
              <a:t>removal with </a:t>
            </a:r>
            <a:r>
              <a:rPr lang="en-US" b="1" dirty="0" smtClean="0"/>
              <a:t>water and </a:t>
            </a:r>
            <a:r>
              <a:rPr lang="en-US" b="1" dirty="0" smtClean="0"/>
              <a:t>air. </a:t>
            </a:r>
          </a:p>
          <a:p>
            <a:pPr>
              <a:buNone/>
            </a:pPr>
            <a:r>
              <a:rPr lang="en-US" b="1" dirty="0" smtClean="0"/>
              <a:t>	</a:t>
            </a:r>
            <a:r>
              <a:rPr lang="en-US" b="1" dirty="0" smtClean="0"/>
              <a:t>Drilling </a:t>
            </a:r>
            <a:r>
              <a:rPr lang="en-US" b="1" dirty="0" smtClean="0"/>
              <a:t>out an amalgam filling generates a tremendous amount of heat, which causes a significant increase in the release of mercury, both as a vapor and in amalgam particles, during the entire removal process.</a:t>
            </a:r>
            <a:r>
              <a:rPr lang="en-US" b="1" dirty="0" smtClean="0"/>
              <a:t> </a:t>
            </a:r>
          </a:p>
          <a:p>
            <a:endParaRPr lang="en-US" b="1" dirty="0" smtClean="0"/>
          </a:p>
          <a:p>
            <a:r>
              <a:rPr lang="en-US" b="1" dirty="0" smtClean="0"/>
              <a:t>2. Cutting the Amalgam into </a:t>
            </a:r>
            <a:r>
              <a:rPr lang="en-US" b="1" dirty="0" smtClean="0"/>
              <a:t>Chunks</a:t>
            </a:r>
          </a:p>
          <a:p>
            <a:pPr>
              <a:buNone/>
            </a:pPr>
            <a:r>
              <a:rPr lang="en-US" b="1" dirty="0" smtClean="0"/>
              <a:t>	Most </a:t>
            </a:r>
            <a:r>
              <a:rPr lang="en-US" b="1" dirty="0" smtClean="0"/>
              <a:t>mercury-safe dentists use a removal process that’s commonly</a:t>
            </a:r>
            <a:r>
              <a:rPr lang="en-US" b="1" dirty="0" smtClean="0"/>
              <a:t> </a:t>
            </a:r>
          </a:p>
          <a:p>
            <a:pPr>
              <a:buNone/>
            </a:pPr>
            <a:r>
              <a:rPr lang="en-US" b="1" dirty="0" smtClean="0"/>
              <a:t>	</a:t>
            </a:r>
            <a:r>
              <a:rPr lang="en-US" b="1" dirty="0" smtClean="0"/>
              <a:t>referred </a:t>
            </a:r>
            <a:r>
              <a:rPr lang="en-US" b="1" dirty="0" smtClean="0"/>
              <a:t>to as chunking. This involves less drilling, because the</a:t>
            </a:r>
            <a:r>
              <a:rPr lang="en-US" b="1" dirty="0" smtClean="0"/>
              <a:t> </a:t>
            </a:r>
          </a:p>
          <a:p>
            <a:pPr>
              <a:buNone/>
            </a:pPr>
            <a:r>
              <a:rPr lang="en-US" b="1" dirty="0" smtClean="0"/>
              <a:t>	</a:t>
            </a:r>
            <a:r>
              <a:rPr lang="en-US" b="1" dirty="0" smtClean="0"/>
              <a:t>dentist </a:t>
            </a:r>
            <a:r>
              <a:rPr lang="en-US" b="1" dirty="0" smtClean="0"/>
              <a:t>only drills enough to cut </a:t>
            </a:r>
            <a:r>
              <a:rPr lang="en-US" b="1" dirty="0" smtClean="0"/>
              <a:t>the filling </a:t>
            </a:r>
            <a:r>
              <a:rPr lang="en-US" b="1" dirty="0" smtClean="0"/>
              <a:t>into chunks, which</a:t>
            </a:r>
            <a:r>
              <a:rPr lang="en-US" b="1" dirty="0" smtClean="0"/>
              <a:t> </a:t>
            </a:r>
          </a:p>
          <a:p>
            <a:pPr>
              <a:buNone/>
            </a:pPr>
            <a:r>
              <a:rPr lang="en-US" b="1" dirty="0" smtClean="0"/>
              <a:t>	</a:t>
            </a:r>
            <a:r>
              <a:rPr lang="en-US" b="1" dirty="0" smtClean="0"/>
              <a:t>can </a:t>
            </a:r>
            <a:r>
              <a:rPr lang="en-US" b="1" dirty="0" smtClean="0"/>
              <a:t>then be easily removed by a hand</a:t>
            </a:r>
            <a:r>
              <a:rPr lang="en-US" b="1" dirty="0" smtClean="0"/>
              <a:t> instrument </a:t>
            </a:r>
            <a:r>
              <a:rPr lang="en-US" b="1" dirty="0" smtClean="0"/>
              <a:t>or suction.</a:t>
            </a:r>
            <a:r>
              <a:rPr lang="en-US" b="1" dirty="0" smtClean="0"/>
              <a:t> </a:t>
            </a:r>
          </a:p>
          <a:p>
            <a:pPr>
              <a:buNone/>
            </a:pPr>
            <a:endParaRPr lang="en-US" b="1" dirty="0" smtClean="0"/>
          </a:p>
          <a:p>
            <a:r>
              <a:rPr lang="en-US" b="1" dirty="0" smtClean="0"/>
              <a:t>3. Use a high-volume </a:t>
            </a:r>
            <a:r>
              <a:rPr lang="en-US" b="1" dirty="0" smtClean="0"/>
              <a:t>evacuator</a:t>
            </a:r>
          </a:p>
          <a:p>
            <a:pPr>
              <a:buNone/>
            </a:pPr>
            <a:r>
              <a:rPr lang="en-US" b="1" dirty="0" smtClean="0"/>
              <a:t>	Most </a:t>
            </a:r>
            <a:r>
              <a:rPr lang="en-US" b="1" dirty="0" smtClean="0"/>
              <a:t>mercury safe dentists use a more powerful suction </a:t>
            </a:r>
            <a:r>
              <a:rPr lang="en-US" b="1" dirty="0" smtClean="0"/>
              <a:t>system. </a:t>
            </a:r>
          </a:p>
          <a:p>
            <a:pPr>
              <a:buNone/>
            </a:pPr>
            <a:r>
              <a:rPr lang="en-US" b="1" dirty="0" smtClean="0"/>
              <a:t>	</a:t>
            </a:r>
            <a:r>
              <a:rPr lang="en-US" b="1" dirty="0" smtClean="0"/>
              <a:t>The </a:t>
            </a:r>
            <a:r>
              <a:rPr lang="en-US" b="1" dirty="0" smtClean="0"/>
              <a:t>evacuator tip should be kept to within 1⁄2 inch of the filling</a:t>
            </a:r>
            <a:r>
              <a:rPr lang="en-US" b="1" dirty="0" smtClean="0"/>
              <a:t> </a:t>
            </a:r>
          </a:p>
          <a:p>
            <a:pPr>
              <a:buNone/>
            </a:pPr>
            <a:r>
              <a:rPr lang="en-US" b="1" dirty="0" smtClean="0"/>
              <a:t>	</a:t>
            </a:r>
            <a:r>
              <a:rPr lang="en-US" b="1" dirty="0" smtClean="0"/>
              <a:t>during </a:t>
            </a:r>
            <a:r>
              <a:rPr lang="en-US" b="1" dirty="0" smtClean="0"/>
              <a:t>the entire time the filling is being removed. This helps capture</a:t>
            </a:r>
            <a:r>
              <a:rPr lang="en-US" b="1" dirty="0" smtClean="0"/>
              <a:t> </a:t>
            </a:r>
          </a:p>
          <a:p>
            <a:pPr>
              <a:buNone/>
            </a:pPr>
            <a:r>
              <a:rPr lang="en-US" b="1" dirty="0" smtClean="0"/>
              <a:t>	</a:t>
            </a:r>
            <a:r>
              <a:rPr lang="en-US" b="1" dirty="0" smtClean="0"/>
              <a:t>more </a:t>
            </a:r>
            <a:r>
              <a:rPr lang="en-US" b="1" dirty="0" smtClean="0"/>
              <a:t>of the mercury vapor and particles.</a:t>
            </a:r>
            <a:r>
              <a:rPr lang="en-US" b="1" dirty="0" smtClean="0"/>
              <a:t> </a:t>
            </a:r>
          </a:p>
          <a:p>
            <a:endParaRPr lang="en-US" b="1" dirty="0" smtClean="0"/>
          </a:p>
          <a:p>
            <a:r>
              <a:rPr lang="en-US" b="1" dirty="0" smtClean="0"/>
              <a:t>4. Provide </a:t>
            </a:r>
            <a:r>
              <a:rPr lang="en-US" b="1" dirty="0" smtClean="0"/>
              <a:t>the patient with an alternative source of </a:t>
            </a:r>
            <a:r>
              <a:rPr lang="en-US" b="1" dirty="0" smtClean="0"/>
              <a:t>air</a:t>
            </a:r>
          </a:p>
          <a:p>
            <a:pPr>
              <a:buNone/>
            </a:pPr>
            <a:r>
              <a:rPr lang="en-US" dirty="0" smtClean="0"/>
              <a:t>	Positive </a:t>
            </a:r>
            <a:r>
              <a:rPr lang="en-US" dirty="0" smtClean="0"/>
              <a:t>pressure oxygen</a:t>
            </a:r>
            <a:r>
              <a:rPr lang="en-US" dirty="0" smtClean="0"/>
              <a:t> should be </a:t>
            </a:r>
            <a:r>
              <a:rPr lang="en-US" dirty="0" smtClean="0"/>
              <a:t>given to you through an oxygen</a:t>
            </a:r>
            <a:r>
              <a:rPr lang="en-US" dirty="0" smtClean="0"/>
              <a:t> </a:t>
            </a:r>
          </a:p>
          <a:p>
            <a:pPr>
              <a:buNone/>
            </a:pPr>
            <a:r>
              <a:rPr lang="en-US" dirty="0" smtClean="0"/>
              <a:t>	mask </a:t>
            </a:r>
            <a:r>
              <a:rPr lang="en-US" dirty="0" smtClean="0"/>
              <a:t>during the mercury filling removal, so that you will not inhale</a:t>
            </a:r>
            <a:r>
              <a:rPr lang="en-US" dirty="0" smtClean="0"/>
              <a:t> </a:t>
            </a:r>
          </a:p>
          <a:p>
            <a:pPr>
              <a:buNone/>
            </a:pPr>
            <a:r>
              <a:rPr lang="en-US" dirty="0" smtClean="0"/>
              <a:t>	</a:t>
            </a:r>
            <a:r>
              <a:rPr lang="en-US" dirty="0" smtClean="0"/>
              <a:t>the </a:t>
            </a:r>
            <a:r>
              <a:rPr lang="en-US" dirty="0" smtClean="0"/>
              <a:t>mercury vapor that is released.</a:t>
            </a:r>
            <a:endParaRPr lang="en-US" b="1" dirty="0" smtClean="0"/>
          </a:p>
          <a:p>
            <a:pPr>
              <a:buNone/>
            </a:pPr>
            <a:r>
              <a:rPr lang="en-US" sz="2526" b="1" dirty="0" smtClean="0"/>
              <a:t>	</a:t>
            </a:r>
            <a:r>
              <a:rPr lang="en-US" sz="2526" b="1" i="1" dirty="0" smtClean="0"/>
              <a:t>	</a:t>
            </a:r>
          </a:p>
          <a:p>
            <a:pPr>
              <a:buNone/>
            </a:pPr>
            <a:endParaRPr lang="en-US" sz="2526" b="1" i="1" dirty="0" smtClean="0"/>
          </a:p>
          <a:p>
            <a:pPr>
              <a:buNone/>
            </a:pPr>
            <a:r>
              <a:rPr lang="en-US" sz="2526" b="1" i="1" dirty="0" smtClean="0"/>
              <a:t>Source: (http</a:t>
            </a:r>
            <a:r>
              <a:rPr lang="en-US" sz="2526" b="1" i="1" dirty="0" smtClean="0"/>
              <a:t>://dentalwellness4u.com/freeservices/amalremov2.</a:t>
            </a:r>
            <a:r>
              <a:rPr lang="en-US" sz="2526" b="1" i="1" dirty="0" smtClean="0"/>
              <a:t>html)	</a:t>
            </a:r>
            <a:r>
              <a:rPr lang="en-US" b="1" i="1" dirty="0" smtClean="0"/>
              <a:t>	</a:t>
            </a:r>
          </a:p>
        </p:txBody>
      </p:sp>
      <p:pic>
        <p:nvPicPr>
          <p:cNvPr id="4" name="Picture 3" descr="dav_vii_225.jpg"/>
          <p:cNvPicPr>
            <a:picLocks noChangeAspect="1"/>
          </p:cNvPicPr>
          <p:nvPr/>
        </p:nvPicPr>
        <p:blipFill>
          <a:blip r:embed="rId2"/>
          <a:stretch>
            <a:fillRect/>
          </a:stretch>
        </p:blipFill>
        <p:spPr>
          <a:xfrm>
            <a:off x="6722312" y="2153048"/>
            <a:ext cx="1802726" cy="3787240"/>
          </a:xfrm>
          <a:prstGeom prst="rect">
            <a:avLst/>
          </a:prstGeom>
        </p:spPr>
      </p:pic>
      <p:sp>
        <p:nvSpPr>
          <p:cNvPr id="5" name="TextBox 4"/>
          <p:cNvSpPr txBox="1"/>
          <p:nvPr/>
        </p:nvSpPr>
        <p:spPr>
          <a:xfrm>
            <a:off x="5647479" y="6157143"/>
            <a:ext cx="3265839" cy="461665"/>
          </a:xfrm>
          <a:prstGeom prst="rect">
            <a:avLst/>
          </a:prstGeom>
          <a:noFill/>
        </p:spPr>
        <p:txBody>
          <a:bodyPr wrap="square" rtlCol="0">
            <a:spAutoFit/>
          </a:bodyPr>
          <a:lstStyle/>
          <a:p>
            <a:pPr algn="r"/>
            <a:r>
              <a:rPr lang="en-US" sz="1200" dirty="0" smtClean="0">
                <a:latin typeface="Helvetica"/>
                <a:cs typeface="Helvetica"/>
              </a:rPr>
              <a:t>Source: (http</a:t>
            </a:r>
            <a:r>
              <a:rPr lang="en-US" sz="1200" dirty="0" smtClean="0">
                <a:latin typeface="Helvetica"/>
                <a:cs typeface="Helvetica"/>
              </a:rPr>
              <a:t>://www.dentairvac.com/images/dav_vii_225.</a:t>
            </a:r>
            <a:r>
              <a:rPr lang="en-US" sz="1200" dirty="0" smtClean="0">
                <a:latin typeface="Helvetica"/>
                <a:cs typeface="Helvetica"/>
              </a:rPr>
              <a:t>jpg)</a:t>
            </a:r>
            <a:endParaRPr lang="en-US" sz="1200" dirty="0">
              <a:latin typeface="Helvetica"/>
              <a:cs typeface="Helvetic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Companies</a:t>
            </a:r>
            <a:endParaRPr lang="en-US" dirty="0"/>
          </a:p>
        </p:txBody>
      </p:sp>
      <p:sp>
        <p:nvSpPr>
          <p:cNvPr id="3" name="Content Placeholder 2"/>
          <p:cNvSpPr>
            <a:spLocks noGrp="1"/>
          </p:cNvSpPr>
          <p:nvPr>
            <p:ph idx="1"/>
          </p:nvPr>
        </p:nvSpPr>
        <p:spPr>
          <a:xfrm>
            <a:off x="725688" y="1600200"/>
            <a:ext cx="7961111" cy="4525963"/>
          </a:xfrm>
        </p:spPr>
        <p:txBody>
          <a:bodyPr>
            <a:normAutofit fontScale="70000" lnSpcReduction="20000"/>
          </a:bodyPr>
          <a:lstStyle/>
          <a:p>
            <a:pPr>
              <a:buNone/>
            </a:pPr>
            <a:r>
              <a:rPr lang="en-US" dirty="0" smtClean="0"/>
              <a:t>	 What insurance companies cover also varies from company and policy.</a:t>
            </a:r>
          </a:p>
          <a:p>
            <a:pPr>
              <a:buNone/>
            </a:pPr>
            <a:endParaRPr lang="en-US" dirty="0" smtClean="0"/>
          </a:p>
          <a:p>
            <a:pPr>
              <a:buNone/>
            </a:pPr>
            <a:r>
              <a:rPr lang="en-US" dirty="0" smtClean="0"/>
              <a:t>	Most </a:t>
            </a:r>
            <a:r>
              <a:rPr lang="en-US" dirty="0" smtClean="0"/>
              <a:t>dental insurance plans cover the cost of dental amalgam and gold fillings, since they are used for functional, rather than exclusively cosmetic, purposes. Many plans cover the cost of composites up to the price of amalgam fillings, especially if an amalgam filling is chipped or cracked</a:t>
            </a:r>
            <a:r>
              <a:rPr lang="en-US" dirty="0" smtClean="0"/>
              <a:t>.</a:t>
            </a:r>
          </a:p>
          <a:p>
            <a:pPr>
              <a:buNone/>
            </a:pPr>
            <a:endParaRPr lang="en-US" dirty="0" smtClean="0"/>
          </a:p>
          <a:p>
            <a:pPr>
              <a:buNone/>
            </a:pPr>
            <a:r>
              <a:rPr lang="en-US" dirty="0" smtClean="0"/>
              <a:t>	What counts as cosmetic?</a:t>
            </a:r>
          </a:p>
          <a:p>
            <a:pPr>
              <a:buNone/>
            </a:pPr>
            <a:endParaRPr lang="en-US" dirty="0" smtClean="0"/>
          </a:p>
          <a:p>
            <a:pPr>
              <a:buNone/>
            </a:pPr>
            <a:r>
              <a:rPr lang="en-US" dirty="0" smtClean="0"/>
              <a:t>	Veneers</a:t>
            </a:r>
          </a:p>
          <a:p>
            <a:pPr>
              <a:buNone/>
            </a:pPr>
            <a:r>
              <a:rPr lang="en-US" dirty="0" smtClean="0"/>
              <a:t>	Removal of amalgam fillings</a:t>
            </a:r>
          </a:p>
          <a:p>
            <a:pPr>
              <a:buNone/>
            </a:pPr>
            <a:r>
              <a:rPr lang="en-US" dirty="0" smtClean="0"/>
              <a:t>	Teeth whitening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1350" y="-185875"/>
            <a:ext cx="8750980" cy="1603513"/>
          </a:xfrm>
        </p:spPr>
        <p:txBody>
          <a:bodyPr/>
          <a:lstStyle/>
          <a:p>
            <a:r>
              <a:rPr lang="en-US" dirty="0" smtClean="0"/>
              <a:t>The Future: Safer Filling alternatives</a:t>
            </a:r>
            <a:endParaRPr lang="en-US" dirty="0"/>
          </a:p>
        </p:txBody>
      </p:sp>
      <p:sp>
        <p:nvSpPr>
          <p:cNvPr id="3" name="Content Placeholder 2"/>
          <p:cNvSpPr>
            <a:spLocks noGrp="1"/>
          </p:cNvSpPr>
          <p:nvPr>
            <p:ph idx="1"/>
          </p:nvPr>
        </p:nvSpPr>
        <p:spPr>
          <a:xfrm>
            <a:off x="457200" y="557624"/>
            <a:ext cx="8229600" cy="6722466"/>
          </a:xfrm>
        </p:spPr>
        <p:txBody>
          <a:bodyPr>
            <a:normAutofit fontScale="47500" lnSpcReduction="20000"/>
          </a:bodyPr>
          <a:lstStyle/>
          <a:p>
            <a:endParaRPr lang="en-US" dirty="0" smtClean="0"/>
          </a:p>
          <a:p>
            <a:endParaRPr lang="en-US" dirty="0" smtClean="0"/>
          </a:p>
          <a:p>
            <a:endParaRPr lang="en-US" dirty="0" smtClean="0"/>
          </a:p>
          <a:p>
            <a:pPr>
              <a:buNone/>
            </a:pPr>
            <a:r>
              <a:rPr lang="en-US" dirty="0" smtClean="0"/>
              <a:t>	All filling materials have their pros and cons, in my opinion none of the cons are as bad as the cons of amalgam fillings. Cons of choosing any of these alternative restorative materials result in your insurance company most likely not covering them.</a:t>
            </a:r>
          </a:p>
          <a:p>
            <a:pPr>
              <a:buNone/>
            </a:pPr>
            <a:endParaRPr lang="en-US" dirty="0" smtClean="0"/>
          </a:p>
          <a:p>
            <a:r>
              <a:rPr lang="en-US" dirty="0" smtClean="0"/>
              <a:t>Composite resins are tooth-colored fillings. Your dentist may use them on your front teeth, where appearance is important</a:t>
            </a:r>
          </a:p>
          <a:p>
            <a:pPr>
              <a:buNone/>
            </a:pPr>
            <a:r>
              <a:rPr lang="en-US" dirty="0" smtClean="0"/>
              <a:t>	Pros -. Composite resin is easier than gold for a dentist to work with and usually is less expensive than gold. </a:t>
            </a:r>
          </a:p>
          <a:p>
            <a:pPr>
              <a:buNone/>
            </a:pPr>
            <a:r>
              <a:rPr lang="en-US" dirty="0" smtClean="0"/>
              <a:t>	Cons - may contain BPA</a:t>
            </a:r>
          </a:p>
          <a:p>
            <a:pPr>
              <a:buNone/>
            </a:pPr>
            <a:endParaRPr lang="en-US" dirty="0" smtClean="0"/>
          </a:p>
          <a:p>
            <a:r>
              <a:rPr lang="en-US" dirty="0" err="1" smtClean="0"/>
              <a:t>Ionomers</a:t>
            </a:r>
            <a:r>
              <a:rPr lang="en-US" dirty="0" smtClean="0"/>
              <a:t> are tooth-colored materials that dentists often use for small cavities or cavities between teeth. </a:t>
            </a:r>
          </a:p>
          <a:p>
            <a:pPr>
              <a:buNone/>
            </a:pPr>
            <a:r>
              <a:rPr lang="en-US" dirty="0" smtClean="0"/>
              <a:t>	Pro - glass ionomer – needs no electricity, needs only small hand tools, costs half the price as amalgam, easy to do-can be placed by dental hygienist. Some </a:t>
            </a:r>
            <a:r>
              <a:rPr lang="en-US" dirty="0" err="1" smtClean="0"/>
              <a:t>ionomers</a:t>
            </a:r>
            <a:r>
              <a:rPr lang="en-US" dirty="0" smtClean="0"/>
              <a:t> release small amounts of fluoride, which may help you if you often get cavities.</a:t>
            </a:r>
          </a:p>
          <a:p>
            <a:pPr>
              <a:buNone/>
            </a:pPr>
            <a:r>
              <a:rPr lang="en-US" dirty="0" smtClean="0"/>
              <a:t>	Con - Some </a:t>
            </a:r>
            <a:r>
              <a:rPr lang="en-US" dirty="0" err="1" smtClean="0"/>
              <a:t>ionomers</a:t>
            </a:r>
            <a:r>
              <a:rPr lang="en-US" dirty="0" smtClean="0"/>
              <a:t> release small amounts of fluoride</a:t>
            </a:r>
          </a:p>
          <a:p>
            <a:endParaRPr lang="en-US" dirty="0" smtClean="0"/>
          </a:p>
          <a:p>
            <a:r>
              <a:rPr lang="en-US" dirty="0" smtClean="0"/>
              <a:t>Gold is costly and is harder for your dentist to work with. This makes the procedure take longer and cost more.</a:t>
            </a:r>
          </a:p>
          <a:p>
            <a:endParaRPr lang="en-US" dirty="0" smtClean="0"/>
          </a:p>
          <a:p>
            <a:r>
              <a:rPr lang="en-US" dirty="0" smtClean="0"/>
              <a:t>Ceramics (porcelain) are costly tooth-colored fillings. They require special equipment and may require dental lab support. You may need several appointments</a:t>
            </a:r>
            <a:endParaRPr lang="en-US" dirty="0"/>
          </a:p>
        </p:txBody>
      </p:sp>
      <p:sp>
        <p:nvSpPr>
          <p:cNvPr id="4" name="TextBox 3"/>
          <p:cNvSpPr txBox="1"/>
          <p:nvPr/>
        </p:nvSpPr>
        <p:spPr>
          <a:xfrm>
            <a:off x="501438" y="6071905"/>
            <a:ext cx="7955262" cy="276999"/>
          </a:xfrm>
          <a:prstGeom prst="rect">
            <a:avLst/>
          </a:prstGeom>
          <a:noFill/>
        </p:spPr>
        <p:txBody>
          <a:bodyPr wrap="square" rtlCol="0">
            <a:spAutoFit/>
          </a:bodyPr>
          <a:lstStyle/>
          <a:p>
            <a:pPr algn="r"/>
            <a:r>
              <a:rPr lang="en-US" sz="1200" dirty="0" smtClean="0"/>
              <a:t>Source: (http://</a:t>
            </a:r>
            <a:r>
              <a:rPr lang="en-US" sz="1200" dirty="0" err="1" smtClean="0"/>
              <a:t>www.webmd.com</a:t>
            </a:r>
            <a:r>
              <a:rPr lang="en-US" sz="1200" dirty="0" smtClean="0"/>
              <a:t>/oral-health/fillings-restorations)</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The environmental pollution of mercury imposes health risks upon the surrounding population; in economics this pollution is considered an external cost not factored into the private costs of using dental amalgam.</a:t>
            </a:r>
            <a:br>
              <a:rPr lang="en-US" sz="2000" dirty="0" smtClean="0"/>
            </a:br>
            <a:endParaRPr lang="en-US" sz="2000" dirty="0"/>
          </a:p>
        </p:txBody>
      </p:sp>
      <p:sp>
        <p:nvSpPr>
          <p:cNvPr id="3" name="Content Placeholder 2"/>
          <p:cNvSpPr>
            <a:spLocks noGrp="1"/>
          </p:cNvSpPr>
          <p:nvPr>
            <p:ph idx="1"/>
          </p:nvPr>
        </p:nvSpPr>
        <p:spPr/>
        <p:txBody>
          <a:bodyPr/>
          <a:lstStyle/>
          <a:p>
            <a:endParaRPr lang="en-US" dirty="0"/>
          </a:p>
        </p:txBody>
      </p:sp>
      <p:pic>
        <p:nvPicPr>
          <p:cNvPr id="4" name="Picture 3" descr="320299_10151076238613775_1029028338_n.jpg"/>
          <p:cNvPicPr>
            <a:picLocks noChangeAspect="1"/>
          </p:cNvPicPr>
          <p:nvPr/>
        </p:nvPicPr>
        <p:blipFill>
          <a:blip r:embed="rId2"/>
          <a:srcRect l="48131" t="28216" r="2099" b="40205"/>
          <a:stretch>
            <a:fillRect/>
          </a:stretch>
        </p:blipFill>
        <p:spPr>
          <a:xfrm>
            <a:off x="382827" y="1600200"/>
            <a:ext cx="8381413" cy="452596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Bibliography:</a:t>
            </a:r>
            <a:br>
              <a:rPr lang="en-US" dirty="0" smtClean="0"/>
            </a:br>
            <a:endParaRPr lang="en-US" dirty="0"/>
          </a:p>
        </p:txBody>
      </p:sp>
      <p:sp>
        <p:nvSpPr>
          <p:cNvPr id="3" name="Content Placeholder 2"/>
          <p:cNvSpPr>
            <a:spLocks noGrp="1"/>
          </p:cNvSpPr>
          <p:nvPr>
            <p:ph idx="1"/>
          </p:nvPr>
        </p:nvSpPr>
        <p:spPr>
          <a:xfrm>
            <a:off x="247816" y="932974"/>
            <a:ext cx="8704514" cy="5193190"/>
          </a:xfrm>
        </p:spPr>
        <p:txBody>
          <a:bodyPr>
            <a:normAutofit fontScale="25000" lnSpcReduction="20000"/>
          </a:bodyPr>
          <a:lstStyle/>
          <a:p>
            <a:pPr>
              <a:buNone/>
            </a:pPr>
            <a:r>
              <a:rPr lang="en-US" dirty="0" smtClean="0"/>
              <a:t> </a:t>
            </a:r>
            <a:endParaRPr lang="en-US" dirty="0" smtClean="0"/>
          </a:p>
          <a:p>
            <a:pPr>
              <a:buNone/>
            </a:pPr>
            <a:r>
              <a:rPr lang="en-US" sz="4800" dirty="0" smtClean="0"/>
              <a:t>	</a:t>
            </a:r>
            <a:r>
              <a:rPr lang="en-US" sz="4800" dirty="0" err="1" smtClean="0"/>
              <a:t>Bjorkman</a:t>
            </a:r>
            <a:r>
              <a:rPr lang="en-US" sz="4800" dirty="0" smtClean="0"/>
              <a:t> </a:t>
            </a:r>
            <a:r>
              <a:rPr lang="en-US" sz="4800" dirty="0" smtClean="0"/>
              <a:t>L; </a:t>
            </a:r>
            <a:r>
              <a:rPr lang="en-US" sz="4800" dirty="0" err="1" smtClean="0"/>
              <a:t>Sandborgh-Englund</a:t>
            </a:r>
            <a:r>
              <a:rPr lang="en-US" sz="4800" dirty="0" smtClean="0"/>
              <a:t> </a:t>
            </a:r>
            <a:r>
              <a:rPr lang="en-US" sz="4800" dirty="0" err="1" smtClean="0"/>
              <a:t>G;Ekstarnd</a:t>
            </a:r>
            <a:r>
              <a:rPr lang="en-US" sz="4800" dirty="0" smtClean="0"/>
              <a:t> J. “Mercury in Saliva and Feces After Removal of Amalgam Fillings” </a:t>
            </a:r>
            <a:r>
              <a:rPr lang="en-US" sz="4800" dirty="0" err="1" smtClean="0"/>
              <a:t>ToxicolApplPharmacol</a:t>
            </a:r>
            <a:r>
              <a:rPr lang="en-US" sz="4800" dirty="0" smtClean="0"/>
              <a:t> 144(1):156-62, May 1997 </a:t>
            </a:r>
          </a:p>
          <a:p>
            <a:pPr>
              <a:buNone/>
            </a:pPr>
            <a:r>
              <a:rPr lang="en-US" sz="4800" dirty="0" smtClean="0"/>
              <a:t> </a:t>
            </a:r>
            <a:endParaRPr lang="en-US" sz="4800" dirty="0" smtClean="0"/>
          </a:p>
          <a:p>
            <a:pPr>
              <a:buNone/>
            </a:pPr>
            <a:r>
              <a:rPr lang="en-US" sz="4800" dirty="0" smtClean="0"/>
              <a:t>	.</a:t>
            </a:r>
            <a:r>
              <a:rPr lang="en-US" sz="4800" dirty="0" err="1" smtClean="0"/>
              <a:t>Ekstrand</a:t>
            </a:r>
            <a:r>
              <a:rPr lang="en-US" sz="4800" dirty="0" smtClean="0"/>
              <a:t> J; </a:t>
            </a:r>
            <a:r>
              <a:rPr lang="en-US" sz="4800" dirty="0" err="1" smtClean="0"/>
              <a:t>Bjorkman</a:t>
            </a:r>
            <a:r>
              <a:rPr lang="en-US" sz="4800" dirty="0" smtClean="0"/>
              <a:t> L; </a:t>
            </a:r>
            <a:r>
              <a:rPr lang="en-US" sz="4800" dirty="0" err="1" smtClean="0"/>
              <a:t>Edlund</a:t>
            </a:r>
            <a:r>
              <a:rPr lang="en-US" sz="4800" dirty="0" smtClean="0"/>
              <a:t> C; </a:t>
            </a:r>
            <a:r>
              <a:rPr lang="en-US" sz="4800" dirty="0" err="1" smtClean="0"/>
              <a:t>Sandborgh-Englund</a:t>
            </a:r>
            <a:r>
              <a:rPr lang="en-US" sz="4800" dirty="0" smtClean="0"/>
              <a:t> G. “Toxicological</a:t>
            </a:r>
            <a:endParaRPr lang="en-US" sz="4800" dirty="0" smtClean="0"/>
          </a:p>
          <a:p>
            <a:pPr>
              <a:buNone/>
            </a:pPr>
            <a:r>
              <a:rPr lang="en-US" sz="4800" dirty="0" smtClean="0"/>
              <a:t>	Aspects </a:t>
            </a:r>
            <a:r>
              <a:rPr lang="en-US" sz="4800" dirty="0" smtClean="0"/>
              <a:t>of the Release and Systemic Uptake of Mercury from Dental</a:t>
            </a:r>
            <a:endParaRPr lang="en-US" sz="4800" dirty="0" smtClean="0"/>
          </a:p>
          <a:p>
            <a:pPr>
              <a:buNone/>
            </a:pPr>
            <a:r>
              <a:rPr lang="en-US" sz="4800" dirty="0" smtClean="0"/>
              <a:t>	Amalgam</a:t>
            </a:r>
            <a:r>
              <a:rPr lang="en-US" sz="4800" dirty="0" smtClean="0"/>
              <a:t>” </a:t>
            </a:r>
            <a:r>
              <a:rPr lang="en-US" sz="4800" dirty="0" err="1" smtClean="0"/>
              <a:t>EurJOralSci</a:t>
            </a:r>
            <a:r>
              <a:rPr lang="en-US" sz="4800" dirty="0" smtClean="0"/>
              <a:t> 106(2pt2):678-86, Apr 1998 </a:t>
            </a:r>
          </a:p>
          <a:p>
            <a:pPr>
              <a:buNone/>
            </a:pPr>
            <a:r>
              <a:rPr lang="en-US" sz="4800" dirty="0" smtClean="0"/>
              <a:t> </a:t>
            </a:r>
            <a:endParaRPr lang="en-US" sz="4800" dirty="0" smtClean="0"/>
          </a:p>
          <a:p>
            <a:pPr>
              <a:buNone/>
            </a:pPr>
            <a:r>
              <a:rPr lang="en-US" sz="4800" dirty="0" smtClean="0"/>
              <a:t>	.</a:t>
            </a:r>
            <a:r>
              <a:rPr lang="en-US" sz="4800" dirty="0" err="1" smtClean="0"/>
              <a:t>Rivola</a:t>
            </a:r>
            <a:r>
              <a:rPr lang="en-US" sz="4800" dirty="0" smtClean="0"/>
              <a:t> J; Krejci I; Imfeld T; Lutz F. « Cremation and the Environmental Mercury</a:t>
            </a:r>
            <a:endParaRPr lang="en-US" sz="4800" dirty="0" smtClean="0"/>
          </a:p>
          <a:p>
            <a:pPr>
              <a:buNone/>
            </a:pPr>
            <a:r>
              <a:rPr lang="en-US" sz="4800" dirty="0" smtClean="0"/>
              <a:t>	Burden </a:t>
            </a:r>
            <a:r>
              <a:rPr lang="en-US" sz="4800" dirty="0" smtClean="0"/>
              <a:t>» </a:t>
            </a:r>
            <a:r>
              <a:rPr lang="en-US" sz="4800" dirty="0" err="1" smtClean="0"/>
              <a:t>Schweiz</a:t>
            </a:r>
            <a:r>
              <a:rPr lang="en-US" sz="4800" dirty="0" smtClean="0"/>
              <a:t> </a:t>
            </a:r>
            <a:r>
              <a:rPr lang="en-US" sz="4800" dirty="0" err="1" smtClean="0"/>
              <a:t>Monatsschr</a:t>
            </a:r>
            <a:r>
              <a:rPr lang="en-US" sz="4800" dirty="0" smtClean="0"/>
              <a:t> </a:t>
            </a:r>
            <a:r>
              <a:rPr lang="en-US" sz="4800" dirty="0" err="1" smtClean="0"/>
              <a:t>Zahnmed</a:t>
            </a:r>
            <a:r>
              <a:rPr lang="en-US" sz="4800" dirty="0" smtClean="0"/>
              <a:t> 100(11):1299-303, 1990 </a:t>
            </a:r>
          </a:p>
          <a:p>
            <a:pPr>
              <a:buNone/>
            </a:pPr>
            <a:r>
              <a:rPr lang="en-US" sz="4800" dirty="0" smtClean="0"/>
              <a:t> </a:t>
            </a:r>
            <a:endParaRPr lang="en-US" sz="4800" dirty="0" smtClean="0"/>
          </a:p>
          <a:p>
            <a:pPr>
              <a:buNone/>
            </a:pPr>
            <a:r>
              <a:rPr lang="en-US" sz="4800" dirty="0" smtClean="0"/>
              <a:t>	</a:t>
            </a:r>
            <a:r>
              <a:rPr lang="en-US" sz="4800" dirty="0" smtClean="0"/>
              <a:t>Dental </a:t>
            </a:r>
            <a:r>
              <a:rPr lang="en-US" sz="4800" dirty="0" smtClean="0"/>
              <a:t>and Health Facts Newsletter, </a:t>
            </a:r>
            <a:r>
              <a:rPr lang="en-US" sz="4800" dirty="0" err="1" smtClean="0"/>
              <a:t>Fdn</a:t>
            </a:r>
            <a:r>
              <a:rPr lang="en-US" sz="4800" dirty="0" smtClean="0"/>
              <a:t> for Toxic Free Dentistry, Vol.5, No.</a:t>
            </a:r>
            <a:r>
              <a:rPr lang="en-US" sz="4800" dirty="0" smtClean="0"/>
              <a:t>3 Sept </a:t>
            </a:r>
            <a:r>
              <a:rPr lang="en-US" sz="4800" dirty="0" smtClean="0"/>
              <a:t>1992.</a:t>
            </a:r>
          </a:p>
          <a:p>
            <a:pPr>
              <a:buNone/>
            </a:pPr>
            <a:r>
              <a:rPr lang="en-US" sz="4800" dirty="0" smtClean="0"/>
              <a:t> </a:t>
            </a:r>
            <a:endParaRPr lang="en-US" sz="4800" dirty="0" smtClean="0"/>
          </a:p>
          <a:p>
            <a:pPr>
              <a:buNone/>
            </a:pPr>
            <a:r>
              <a:rPr lang="en-US" sz="4800" dirty="0" smtClean="0"/>
              <a:t>	ATSDR</a:t>
            </a:r>
            <a:r>
              <a:rPr lang="en-US" sz="4800" dirty="0" smtClean="0"/>
              <a:t>. 1999. Toxicological Profile for Mercury. Atlanta, </a:t>
            </a:r>
            <a:r>
              <a:rPr lang="en-US" sz="4800" dirty="0" err="1" smtClean="0"/>
              <a:t>GA:Agency</a:t>
            </a:r>
            <a:r>
              <a:rPr lang="en-US" sz="4800" dirty="0" smtClean="0"/>
              <a:t> for Toxic Substances and Disease Registry. </a:t>
            </a:r>
            <a:r>
              <a:rPr lang="en-US" sz="4800" dirty="0" smtClean="0">
                <a:hlinkClick r:id="rId2"/>
              </a:rPr>
              <a:t>http://www.atsdr.cdc.gov/toxprofiles/tp46.pdf</a:t>
            </a:r>
            <a:endParaRPr lang="en-US" sz="4800" dirty="0" smtClean="0"/>
          </a:p>
          <a:p>
            <a:pPr>
              <a:buNone/>
            </a:pPr>
            <a:endParaRPr lang="en-US" sz="4800" dirty="0" smtClean="0"/>
          </a:p>
          <a:p>
            <a:pPr>
              <a:buNone/>
            </a:pPr>
            <a:r>
              <a:rPr lang="en-US" sz="4800" dirty="0" smtClean="0"/>
              <a:t>	</a:t>
            </a:r>
            <a:r>
              <a:rPr lang="en-US" sz="4800" dirty="0" smtClean="0"/>
              <a:t>Randall, M. (September 26, 2012.). </a:t>
            </a:r>
            <a:r>
              <a:rPr lang="en-US" sz="4800" i="1" dirty="0" smtClean="0"/>
              <a:t>You put What in My Mouth?. </a:t>
            </a:r>
            <a:r>
              <a:rPr lang="en-US" sz="4800" dirty="0" smtClean="0"/>
              <a:t>Retrieved October 2, 2012, from </a:t>
            </a:r>
            <a:r>
              <a:rPr lang="en-US" sz="4800" b="1" u="sng" dirty="0" smtClean="0">
                <a:hlinkClick r:id="rId3"/>
              </a:rPr>
              <a:t>http://iaomt.org/</a:t>
            </a:r>
            <a:endParaRPr lang="en-US" sz="4800" dirty="0" smtClean="0"/>
          </a:p>
          <a:p>
            <a:pPr>
              <a:buNone/>
            </a:pPr>
            <a:endParaRPr lang="en-US" sz="4800" dirty="0" smtClean="0"/>
          </a:p>
          <a:p>
            <a:pPr>
              <a:buNone/>
            </a:pPr>
            <a:endParaRPr lang="en-US" sz="4800" dirty="0" smtClean="0"/>
          </a:p>
          <a:p>
            <a:pPr>
              <a:buNone/>
            </a:pPr>
            <a:r>
              <a:rPr lang="en-US" sz="4800" dirty="0" smtClean="0"/>
              <a:t>	No Author, (August, 2009). </a:t>
            </a:r>
            <a:r>
              <a:rPr lang="en-US" sz="4800" i="1" dirty="0" smtClean="0"/>
              <a:t>Statement on Dental Amalgam. </a:t>
            </a:r>
            <a:r>
              <a:rPr lang="en-US" sz="4800" dirty="0" smtClean="0"/>
              <a:t>Retrieved October 2, 2012, from </a:t>
            </a:r>
            <a:r>
              <a:rPr lang="en-US" sz="4800" b="1" u="sng" dirty="0" smtClean="0">
                <a:hlinkClick r:id="rId4"/>
              </a:rPr>
              <a:t>http://ada.org</a:t>
            </a:r>
            <a:endParaRPr lang="en-US" sz="4800" dirty="0" smtClean="0"/>
          </a:p>
          <a:p>
            <a:pPr>
              <a:buNone/>
            </a:pPr>
            <a:r>
              <a:rPr lang="en-US" sz="4800" b="1" dirty="0" smtClean="0"/>
              <a:t> </a:t>
            </a:r>
            <a:endParaRPr lang="en-US" sz="4800" dirty="0" smtClean="0"/>
          </a:p>
          <a:p>
            <a:pPr>
              <a:buNone/>
            </a:pPr>
            <a:r>
              <a:rPr lang="en-US" sz="4800" b="1" dirty="0" smtClean="0"/>
              <a:t> </a:t>
            </a:r>
            <a:endParaRPr lang="en-US" sz="4800" dirty="0" smtClean="0"/>
          </a:p>
          <a:p>
            <a:pPr>
              <a:buNone/>
            </a:pPr>
            <a:r>
              <a:rPr lang="en-US" sz="4800" dirty="0" smtClean="0"/>
              <a:t>	No Author, (September, 2010). 2010 General Assembly Resolution on Dental Amalgam</a:t>
            </a:r>
            <a:r>
              <a:rPr lang="en-US" sz="4800" i="1" dirty="0" smtClean="0"/>
              <a:t>. </a:t>
            </a:r>
            <a:r>
              <a:rPr lang="en-US" sz="4800" dirty="0" smtClean="0"/>
              <a:t>Retrieved October 2, 2012, from</a:t>
            </a:r>
            <a:r>
              <a:rPr lang="en-US" sz="4800" b="1" dirty="0" smtClean="0"/>
              <a:t> </a:t>
            </a:r>
            <a:r>
              <a:rPr lang="en-US" sz="4800" b="1" u="sng" dirty="0" smtClean="0">
                <a:hlinkClick r:id="rId5"/>
              </a:rPr>
              <a:t>http://www.fdiworldental.org/</a:t>
            </a:r>
            <a:endParaRPr lang="en-US" sz="4800" dirty="0" smtClean="0"/>
          </a:p>
          <a:p>
            <a:pPr>
              <a:buNone/>
            </a:pPr>
            <a:r>
              <a:rPr lang="en-US" sz="4800" b="1" dirty="0" smtClean="0"/>
              <a:t> </a:t>
            </a:r>
            <a:endParaRPr lang="en-US" sz="4800" dirty="0" smtClean="0"/>
          </a:p>
          <a:p>
            <a:pPr>
              <a:buNone/>
            </a:pPr>
            <a:r>
              <a:rPr lang="en-US" sz="4800" dirty="0" smtClean="0"/>
              <a:t>	</a:t>
            </a:r>
            <a:r>
              <a:rPr lang="en-US" sz="4800" dirty="0" smtClean="0"/>
              <a:t>No </a:t>
            </a:r>
            <a:r>
              <a:rPr lang="en-US" sz="4800" dirty="0" smtClean="0"/>
              <a:t>Author, (October, 2011). </a:t>
            </a:r>
            <a:r>
              <a:rPr lang="en-US" sz="4800" b="1" dirty="0" smtClean="0"/>
              <a:t>Frequently asked questions: mercury and health</a:t>
            </a:r>
            <a:r>
              <a:rPr lang="en-US" sz="4800" i="1" dirty="0" smtClean="0"/>
              <a:t>. </a:t>
            </a:r>
            <a:r>
              <a:rPr lang="en-US" sz="4800" dirty="0" smtClean="0"/>
              <a:t>Retrieved October 2, 2012, from</a:t>
            </a:r>
            <a:r>
              <a:rPr lang="en-US" sz="4800" dirty="0" smtClean="0"/>
              <a:t> </a:t>
            </a:r>
            <a:r>
              <a:rPr lang="en-US" sz="4800" b="1" u="sng" dirty="0" smtClean="0">
                <a:hlinkClick r:id="rId6"/>
              </a:rPr>
              <a:t>http</a:t>
            </a:r>
            <a:r>
              <a:rPr lang="en-US" sz="4800" b="1" u="sng" dirty="0" smtClean="0">
                <a:hlinkClick r:id="rId6"/>
              </a:rPr>
              <a:t>://www.who.int/phe/chemicals/faq_mercury_health/en</a:t>
            </a:r>
            <a:r>
              <a:rPr lang="en-US" sz="4800" b="1" u="sng" dirty="0" smtClean="0">
                <a:hlinkClick r:id="rId6"/>
              </a:rPr>
              <a:t>/</a:t>
            </a:r>
            <a:endParaRPr lang="en-US" sz="4800" b="1" u="sng" dirty="0" smtClean="0"/>
          </a:p>
          <a:p>
            <a:pPr>
              <a:buNone/>
            </a:pPr>
            <a:endParaRPr lang="en-US" sz="4800" b="1" u="sng" dirty="0" smtClean="0"/>
          </a:p>
          <a:p>
            <a:pPr>
              <a:buNone/>
            </a:pPr>
            <a:r>
              <a:rPr lang="en-US" sz="4800" b="1" u="sng" dirty="0" smtClean="0"/>
              <a:t>	</a:t>
            </a:r>
            <a:r>
              <a:rPr lang="en-US" sz="4800" dirty="0" smtClean="0">
                <a:hlinkClick r:id="rId7"/>
              </a:rPr>
              <a:t>http://www.webmd.com/oral-health/fillings-restorations</a:t>
            </a:r>
            <a:r>
              <a:rPr lang="en-US" sz="4800" dirty="0" smtClean="0"/>
              <a:t>)</a:t>
            </a:r>
          </a:p>
          <a:p>
            <a:pPr>
              <a:buNone/>
            </a:pPr>
            <a:endParaRPr lang="en-US" sz="4800" dirty="0" smtClean="0"/>
          </a:p>
          <a:p>
            <a:pPr>
              <a:buNone/>
            </a:pPr>
            <a:r>
              <a:rPr lang="en-US" sz="1100" dirty="0" smtClean="0"/>
              <a:t/>
            </a:r>
            <a:br>
              <a:rPr lang="en-US" sz="1100" dirty="0" smtClean="0"/>
            </a:br>
            <a:r>
              <a:rPr lang="en-US" sz="4800" dirty="0" smtClean="0"/>
              <a:t>Source:http://www.mercuryexposure.info/scandals/food-drug-administration/item/763-fda-commissioner-margaret-hamburg-and-conflicts-of-interest-with-mercury-filling-rule</a:t>
            </a:r>
            <a:endParaRPr lang="en-US" sz="4800" dirty="0" smtClean="0"/>
          </a:p>
          <a:p>
            <a:pPr>
              <a:buNone/>
            </a:pPr>
            <a:endParaRPr lang="en-US" sz="4800" dirty="0" smtClean="0"/>
          </a:p>
          <a:p>
            <a:pPr>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322"/>
            <a:ext cx="8229600" cy="1680960"/>
          </a:xfrm>
        </p:spPr>
        <p:txBody>
          <a:bodyPr/>
          <a:lstStyle/>
          <a:p>
            <a:r>
              <a:rPr lang="en-US" dirty="0" smtClean="0"/>
              <a:t>Bibliography</a:t>
            </a:r>
            <a:endParaRPr lang="en-US" dirty="0"/>
          </a:p>
        </p:txBody>
      </p:sp>
      <p:sp>
        <p:nvSpPr>
          <p:cNvPr id="3" name="Content Placeholder 2"/>
          <p:cNvSpPr>
            <a:spLocks noGrp="1"/>
          </p:cNvSpPr>
          <p:nvPr>
            <p:ph idx="1"/>
          </p:nvPr>
        </p:nvSpPr>
        <p:spPr>
          <a:xfrm>
            <a:off x="457200" y="1127342"/>
            <a:ext cx="8229600" cy="5546006"/>
          </a:xfrm>
        </p:spPr>
        <p:txBody>
          <a:bodyPr>
            <a:normAutofit fontScale="32500" lnSpcReduction="20000"/>
          </a:bodyPr>
          <a:lstStyle/>
          <a:p>
            <a:pPr>
              <a:buNone/>
            </a:pPr>
            <a:r>
              <a:rPr lang="en-US" dirty="0" err="1" smtClean="0"/>
              <a:t>Jaroff</a:t>
            </a:r>
            <a:r>
              <a:rPr lang="en-US" dirty="0" smtClean="0"/>
              <a:t>, Leon. (2002). </a:t>
            </a:r>
            <a:r>
              <a:rPr lang="en-US" i="1" dirty="0" smtClean="0"/>
              <a:t>There’s Nothing Dangerous About ‘Silver’ Fillings</a:t>
            </a:r>
            <a:r>
              <a:rPr lang="en-US" dirty="0" smtClean="0"/>
              <a:t>. TIMES MAGAZINE. </a:t>
            </a:r>
            <a:r>
              <a:rPr lang="en-US" i="1" dirty="0" smtClean="0"/>
              <a:t>Retrieved October 2 from:</a:t>
            </a:r>
            <a:endParaRPr lang="en-US" dirty="0" smtClean="0"/>
          </a:p>
          <a:p>
            <a:pPr>
              <a:buNone/>
            </a:pPr>
            <a:r>
              <a:rPr lang="en-US" i="1" u="sng" dirty="0" smtClean="0">
                <a:hlinkClick r:id="rId2"/>
              </a:rPr>
              <a:t>http://www.time.com/time/health/article/0,8599,235009,00.html</a:t>
            </a:r>
            <a:endParaRPr lang="en-US" dirty="0" smtClean="0"/>
          </a:p>
          <a:p>
            <a:pPr>
              <a:buNone/>
            </a:pPr>
            <a:r>
              <a:rPr lang="en-US" i="1" dirty="0" smtClean="0"/>
              <a:t> </a:t>
            </a:r>
            <a:endParaRPr lang="en-US" dirty="0" smtClean="0"/>
          </a:p>
          <a:p>
            <a:pPr>
              <a:buNone/>
            </a:pPr>
            <a:r>
              <a:rPr lang="en-US" dirty="0" smtClean="0"/>
              <a:t>Carlton, Emmitt H. </a:t>
            </a:r>
            <a:r>
              <a:rPr lang="en-US" i="1" dirty="0" smtClean="0"/>
              <a:t>No Title Retrieved October 2 from:</a:t>
            </a:r>
            <a:endParaRPr lang="en-US" dirty="0" smtClean="0"/>
          </a:p>
          <a:p>
            <a:pPr>
              <a:buNone/>
            </a:pPr>
            <a:r>
              <a:rPr lang="en-US" b="1" u="sng" dirty="0" smtClean="0">
                <a:hlinkClick r:id="rId3"/>
              </a:rPr>
              <a:t>http://www.mercurypoisoned.com/hearings/carlton_statement.html\</a:t>
            </a:r>
            <a:endParaRPr lang="en-US" dirty="0" smtClean="0"/>
          </a:p>
          <a:p>
            <a:pPr>
              <a:buNone/>
            </a:pPr>
            <a:r>
              <a:rPr lang="en-US" dirty="0" smtClean="0"/>
              <a:t> </a:t>
            </a:r>
          </a:p>
          <a:p>
            <a:pPr>
              <a:buNone/>
            </a:pPr>
            <a:r>
              <a:rPr lang="en-US" i="1" dirty="0" smtClean="0"/>
              <a:t>Medical Devices – About Dental amalgam Fillings</a:t>
            </a:r>
            <a:r>
              <a:rPr lang="en-US" dirty="0" smtClean="0"/>
              <a:t> (08/11/2009) Retrieved September 17</a:t>
            </a:r>
            <a:r>
              <a:rPr lang="en-US" baseline="30000" dirty="0" smtClean="0"/>
              <a:t>th</a:t>
            </a:r>
            <a:r>
              <a:rPr lang="en-US" i="1" dirty="0" smtClean="0"/>
              <a:t> </a:t>
            </a:r>
            <a:r>
              <a:rPr lang="en-US" dirty="0" smtClean="0"/>
              <a:t>from</a:t>
            </a:r>
          </a:p>
          <a:p>
            <a:pPr>
              <a:buNone/>
            </a:pPr>
            <a:r>
              <a:rPr lang="en-US" u="sng" dirty="0" smtClean="0">
                <a:hlinkClick r:id="rId4"/>
              </a:rPr>
              <a:t>http://www.fda.gov/MedicalDevices/ProductsandMedicalProcedures/DentalProducts/DentalAmalgam/ucm171094.htm</a:t>
            </a:r>
            <a:endParaRPr lang="en-US" dirty="0" smtClean="0"/>
          </a:p>
          <a:p>
            <a:pPr>
              <a:buNone/>
            </a:pPr>
            <a:r>
              <a:rPr lang="en-US" dirty="0" smtClean="0"/>
              <a:t> </a:t>
            </a:r>
          </a:p>
          <a:p>
            <a:pPr>
              <a:buNone/>
            </a:pPr>
            <a:r>
              <a:rPr lang="en-US" dirty="0" smtClean="0"/>
              <a:t>No Author.</a:t>
            </a:r>
            <a:r>
              <a:rPr lang="en-US" i="1" dirty="0" smtClean="0"/>
              <a:t> </a:t>
            </a:r>
            <a:r>
              <a:rPr lang="en-US" dirty="0" smtClean="0"/>
              <a:t>(March 1999). </a:t>
            </a:r>
            <a:r>
              <a:rPr lang="en-US" i="1" dirty="0" smtClean="0">
                <a:hlinkClick r:id="rId5"/>
              </a:rPr>
              <a:t>Toxic Substances Portal</a:t>
            </a:r>
            <a:r>
              <a:rPr lang="en-US" i="1" dirty="0" smtClean="0"/>
              <a:t> - </a:t>
            </a:r>
            <a:r>
              <a:rPr lang="en-US" i="1" dirty="0" smtClean="0">
                <a:hlinkClick r:id="rId6"/>
              </a:rPr>
              <a:t>Mercury</a:t>
            </a:r>
            <a:r>
              <a:rPr lang="en-US" i="1" dirty="0" smtClean="0"/>
              <a:t> </a:t>
            </a:r>
            <a:r>
              <a:rPr lang="en-US" dirty="0" smtClean="0"/>
              <a:t>Retrieved September 17</a:t>
            </a:r>
            <a:r>
              <a:rPr lang="en-US" baseline="30000" dirty="0" smtClean="0"/>
              <a:t>th </a:t>
            </a:r>
            <a:r>
              <a:rPr lang="en-US" dirty="0" smtClean="0"/>
              <a:t> from: http://</a:t>
            </a:r>
            <a:r>
              <a:rPr lang="en-US" dirty="0" err="1" smtClean="0"/>
              <a:t>www.atsdr.cdc.gov/phs/phs.asp?id</a:t>
            </a:r>
            <a:r>
              <a:rPr lang="en-US" dirty="0" smtClean="0"/>
              <a:t>=112&amp;tid=24</a:t>
            </a:r>
          </a:p>
          <a:p>
            <a:pPr>
              <a:buNone/>
            </a:pPr>
            <a:r>
              <a:rPr lang="en-US" dirty="0" smtClean="0"/>
              <a:t> </a:t>
            </a:r>
          </a:p>
          <a:p>
            <a:pPr>
              <a:buNone/>
            </a:pPr>
            <a:r>
              <a:rPr lang="en-US" dirty="0" smtClean="0"/>
              <a:t>Adams, Mike. (June, 5</a:t>
            </a:r>
            <a:r>
              <a:rPr lang="en-US" baseline="30000" dirty="0" smtClean="0"/>
              <a:t>th</a:t>
            </a:r>
            <a:r>
              <a:rPr lang="en-US" dirty="0" smtClean="0"/>
              <a:t> 2008). </a:t>
            </a:r>
            <a:r>
              <a:rPr lang="en-US" i="1" dirty="0" smtClean="0"/>
              <a:t>Mercury fillings shattered! FDA, ADA Conspiracy to Poison Children with Toxic Mercury Filling Exposed in Groundbreaking Lawsuit.</a:t>
            </a:r>
            <a:r>
              <a:rPr lang="en-US" dirty="0" smtClean="0"/>
              <a:t> Retrieved September 17</a:t>
            </a:r>
            <a:r>
              <a:rPr lang="en-US" baseline="30000" dirty="0" smtClean="0"/>
              <a:t>th</a:t>
            </a:r>
            <a:r>
              <a:rPr lang="en-US" dirty="0" smtClean="0"/>
              <a:t> from: </a:t>
            </a:r>
            <a:r>
              <a:rPr lang="en-US" u="sng" dirty="0" smtClean="0">
                <a:hlinkClick r:id="rId7"/>
              </a:rPr>
              <a:t>http://www.naturalnews.com/023367_mercury_FDA_the.html</a:t>
            </a:r>
            <a:endParaRPr lang="en-US" dirty="0" smtClean="0"/>
          </a:p>
          <a:p>
            <a:pPr>
              <a:buNone/>
            </a:pPr>
            <a:r>
              <a:rPr lang="en-US" dirty="0" smtClean="0"/>
              <a:t> </a:t>
            </a:r>
          </a:p>
          <a:p>
            <a:pPr>
              <a:buNone/>
            </a:pPr>
            <a:r>
              <a:rPr lang="en-US" dirty="0" err="1" smtClean="0"/>
              <a:t>Kemi</a:t>
            </a:r>
            <a:r>
              <a:rPr lang="en-US" dirty="0" smtClean="0"/>
              <a:t> and </a:t>
            </a:r>
            <a:r>
              <a:rPr lang="en-US" dirty="0" err="1" smtClean="0"/>
              <a:t>Miljo</a:t>
            </a:r>
            <a:r>
              <a:rPr lang="en-US" dirty="0" smtClean="0"/>
              <a:t> </a:t>
            </a:r>
            <a:r>
              <a:rPr lang="en-US" dirty="0" err="1" smtClean="0"/>
              <a:t>Konsulterna</a:t>
            </a:r>
            <a:r>
              <a:rPr lang="en-US" dirty="0" smtClean="0"/>
              <a:t>. (December 2005) </a:t>
            </a:r>
            <a:r>
              <a:rPr lang="en-US" i="1" dirty="0" smtClean="0"/>
              <a:t>Free Dental Fillings- Phase Out of amalgam in Sweden.</a:t>
            </a:r>
            <a:r>
              <a:rPr lang="en-US" dirty="0" smtClean="0"/>
              <a:t> Retrieved September 17</a:t>
            </a:r>
            <a:r>
              <a:rPr lang="en-US" baseline="30000" dirty="0" smtClean="0"/>
              <a:t>th</a:t>
            </a:r>
            <a:r>
              <a:rPr lang="en-US" dirty="0" smtClean="0"/>
              <a:t> from:</a:t>
            </a:r>
          </a:p>
          <a:p>
            <a:pPr>
              <a:buNone/>
            </a:pPr>
            <a:r>
              <a:rPr lang="en-US" u="sng" dirty="0" smtClean="0">
                <a:hlinkClick r:id="rId8"/>
              </a:rPr>
              <a:t>http://www.who.int/ifcs/documents/forums/forum5/pm9_05.</a:t>
            </a:r>
            <a:r>
              <a:rPr lang="en-US" u="sng" dirty="0" smtClean="0">
                <a:hlinkClick r:id="rId8"/>
              </a:rPr>
              <a:t>pdf</a:t>
            </a:r>
            <a:endParaRPr lang="en-US" dirty="0" smtClean="0"/>
          </a:p>
          <a:p>
            <a:pPr>
              <a:buNone/>
            </a:pPr>
            <a:r>
              <a:rPr lang="en-US" b="1" dirty="0" smtClean="0"/>
              <a:t> </a:t>
            </a:r>
            <a:endParaRPr lang="en-US" dirty="0" smtClean="0"/>
          </a:p>
          <a:p>
            <a:pPr>
              <a:buNone/>
            </a:pPr>
            <a:r>
              <a:rPr lang="en-US" b="1" u="sng" dirty="0" smtClean="0">
                <a:hlinkClick r:id="rId9"/>
              </a:rPr>
              <a:t>http://www.kickstarter.com/projects/mercuryexposure/you-put-what-in-my-mouth</a:t>
            </a:r>
            <a:endParaRPr lang="en-US" dirty="0" smtClean="0"/>
          </a:p>
          <a:p>
            <a:pPr>
              <a:buNone/>
            </a:pPr>
            <a:r>
              <a:rPr lang="en-US" b="1" dirty="0" smtClean="0"/>
              <a:t> </a:t>
            </a:r>
            <a:endParaRPr lang="en-US" dirty="0" smtClean="0"/>
          </a:p>
          <a:p>
            <a:pPr>
              <a:buNone/>
            </a:pPr>
            <a:r>
              <a:rPr lang="en-US" b="1" u="sng" dirty="0" smtClean="0">
                <a:hlinkClick r:id="rId10"/>
              </a:rPr>
              <a:t>http://www.youtube.com/watch?v=CrRioKSW0Jg&amp;feature=player_embedded</a:t>
            </a:r>
            <a:endParaRPr lang="en-US" dirty="0" smtClean="0"/>
          </a:p>
          <a:p>
            <a:pPr>
              <a:buNone/>
            </a:pPr>
            <a:r>
              <a:rPr lang="en-US" b="1" dirty="0" smtClean="0"/>
              <a:t>An animated Anti-mercury video. Created By </a:t>
            </a:r>
            <a:r>
              <a:rPr lang="en-US" b="1" dirty="0" err="1" smtClean="0"/>
              <a:t>Youtube</a:t>
            </a:r>
            <a:r>
              <a:rPr lang="en-US" b="1" dirty="0" smtClean="0"/>
              <a:t> User </a:t>
            </a:r>
            <a:r>
              <a:rPr lang="en-US" b="1" dirty="0" err="1" smtClean="0"/>
              <a:t>MercuryExposure</a:t>
            </a:r>
            <a:r>
              <a:rPr lang="en-US" b="1" dirty="0" smtClean="0"/>
              <a:t>.</a:t>
            </a:r>
            <a:endParaRPr lang="en-US" dirty="0" smtClean="0"/>
          </a:p>
          <a:p>
            <a:pPr>
              <a:buNone/>
            </a:pPr>
            <a:r>
              <a:rPr lang="en-US" b="1" dirty="0" smtClean="0"/>
              <a:t> </a:t>
            </a:r>
            <a:endParaRPr lang="en-US" dirty="0" smtClean="0"/>
          </a:p>
          <a:p>
            <a:pPr>
              <a:buNone/>
            </a:pPr>
            <a:r>
              <a:rPr lang="en-US" b="1" u="sng" dirty="0" smtClean="0">
                <a:hlinkClick r:id="rId11"/>
              </a:rPr>
              <a:t>http://www.youtube.com/watch?v=80IhWNTTO38&amp;feature=plcp</a:t>
            </a:r>
            <a:endParaRPr lang="en-US" dirty="0" smtClean="0"/>
          </a:p>
          <a:p>
            <a:pPr>
              <a:buNone/>
            </a:pPr>
            <a:r>
              <a:rPr lang="en-US" b="1" dirty="0" smtClean="0"/>
              <a:t>NBC: FDA reviews safety of mercury dental fillings</a:t>
            </a:r>
            <a:endParaRPr lang="en-US" dirty="0" smtClean="0"/>
          </a:p>
          <a:p>
            <a:pPr>
              <a:buNone/>
            </a:pPr>
            <a:r>
              <a:rPr lang="en-US" b="1" dirty="0" smtClean="0"/>
              <a:t> </a:t>
            </a:r>
            <a:endParaRPr lang="en-US" dirty="0" smtClean="0"/>
          </a:p>
          <a:p>
            <a:pPr>
              <a:buNone/>
            </a:pPr>
            <a:r>
              <a:rPr lang="en-US" b="1" u="sng" dirty="0" smtClean="0">
                <a:hlinkClick r:id="rId12"/>
              </a:rPr>
              <a:t>http://www.youtube.com/watch?v=WmKhcqq437M&amp;feature=plcp</a:t>
            </a:r>
            <a:endParaRPr lang="en-US" dirty="0" smtClean="0"/>
          </a:p>
          <a:p>
            <a:pPr>
              <a:buNone/>
            </a:pPr>
            <a:r>
              <a:rPr lang="en-US" b="1" dirty="0" smtClean="0"/>
              <a:t> </a:t>
            </a:r>
            <a:endParaRPr lang="en-US" dirty="0" smtClean="0"/>
          </a:p>
          <a:p>
            <a:pPr>
              <a:buNone/>
            </a:pPr>
            <a:r>
              <a:rPr lang="en-US" dirty="0" smtClean="0"/>
              <a:t>Huggins, Hal. A. (1993). </a:t>
            </a:r>
            <a:r>
              <a:rPr lang="en-US" i="1" dirty="0" smtClean="0"/>
              <a:t>It's All in Your Head: The Link Between Mercury Amalgams and Illness</a:t>
            </a:r>
            <a:r>
              <a:rPr lang="en-US" dirty="0" smtClean="0"/>
              <a:t>. Honesdale, PA: Avery Publishing.</a:t>
            </a:r>
          </a:p>
          <a:p>
            <a:pPr>
              <a:buNone/>
            </a:pPr>
            <a:r>
              <a:rPr lang="en-US" dirty="0" smtClean="0"/>
              <a:t> </a:t>
            </a:r>
          </a:p>
          <a:p>
            <a:pPr>
              <a:buNone/>
            </a:pPr>
            <a:r>
              <a:rPr lang="en-US" dirty="0" err="1" smtClean="0"/>
              <a:t>Stortebecker</a:t>
            </a:r>
            <a:r>
              <a:rPr lang="en-US" dirty="0" smtClean="0"/>
              <a:t>, Patrick. (1999) </a:t>
            </a:r>
            <a:r>
              <a:rPr lang="en-US" i="1" dirty="0" smtClean="0"/>
              <a:t>Mercury Poisoning from Dental Amalgam a Hazard to Human Brain</a:t>
            </a:r>
            <a:r>
              <a:rPr lang="en-US" dirty="0" smtClean="0"/>
              <a:t> Bio-Probe</a:t>
            </a:r>
          </a:p>
          <a:p>
            <a:pPr>
              <a:buNone/>
            </a:pPr>
            <a:r>
              <a:rPr lang="en-US" dirty="0" smtClean="0"/>
              <a:t> </a:t>
            </a:r>
          </a:p>
          <a:p>
            <a:pPr>
              <a:buNone/>
            </a:pPr>
            <a:r>
              <a:rPr lang="en-US" dirty="0" smtClean="0"/>
              <a:t>Tom McGuire, DDS, (2012). </a:t>
            </a:r>
            <a:r>
              <a:rPr lang="en-US" i="1" dirty="0" smtClean="0"/>
              <a:t>The Poison in Your Teeth: </a:t>
            </a:r>
            <a:r>
              <a:rPr lang="en-US" dirty="0" smtClean="0"/>
              <a:t>Mercury Amalgam fillings…Hazardous to Your Health! Sebastopol, California: The Dental Wellness Institute, LLC.</a:t>
            </a:r>
          </a:p>
          <a:p>
            <a:pPr>
              <a:buNone/>
            </a:pPr>
            <a:r>
              <a:rPr lang="en-US" dirty="0" smtClean="0"/>
              <a:t> </a:t>
            </a:r>
          </a:p>
          <a:p>
            <a:pPr>
              <a:buNone/>
            </a:pPr>
            <a:r>
              <a:rPr lang="en-US" dirty="0" smtClean="0"/>
              <a:t>Andrew Cutler, Jun 1, (1999). </a:t>
            </a:r>
            <a:r>
              <a:rPr lang="en-US" i="1" dirty="0" smtClean="0"/>
              <a:t>Amalgam Illness: Diagnosis and Treatment. </a:t>
            </a:r>
            <a:r>
              <a:rPr lang="en-US" dirty="0" smtClean="0"/>
              <a:t>Sammamish, WA: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Hands</a:t>
            </a:r>
            <a:endParaRPr lang="en-US" dirty="0"/>
          </a:p>
        </p:txBody>
      </p:sp>
      <p:sp>
        <p:nvSpPr>
          <p:cNvPr id="3" name="Content Placeholder 2"/>
          <p:cNvSpPr>
            <a:spLocks noGrp="1"/>
          </p:cNvSpPr>
          <p:nvPr>
            <p:ph idx="1"/>
          </p:nvPr>
        </p:nvSpPr>
        <p:spPr>
          <a:xfrm>
            <a:off x="867354" y="1600200"/>
            <a:ext cx="7819446" cy="4525963"/>
          </a:xfrm>
        </p:spPr>
        <p:txBody>
          <a:bodyPr>
            <a:normAutofit fontScale="92500" lnSpcReduction="20000"/>
          </a:bodyPr>
          <a:lstStyle/>
          <a:p>
            <a:r>
              <a:rPr lang="en-US" dirty="0" smtClean="0"/>
              <a:t>How many of you have silver amalgam fillings?</a:t>
            </a:r>
          </a:p>
          <a:p>
            <a:endParaRPr lang="en-US" dirty="0" smtClean="0"/>
          </a:p>
          <a:p>
            <a:r>
              <a:rPr lang="en-US" dirty="0" smtClean="0"/>
              <a:t>How many of you knew that these fillings contained mercury?</a:t>
            </a:r>
          </a:p>
          <a:p>
            <a:endParaRPr lang="en-US" dirty="0" smtClean="0"/>
          </a:p>
          <a:p>
            <a:r>
              <a:rPr lang="en-US" dirty="0" smtClean="0"/>
              <a:t>A 2006 Poll by </a:t>
            </a:r>
            <a:r>
              <a:rPr lang="en-US" dirty="0" err="1" smtClean="0"/>
              <a:t>Zogby</a:t>
            </a:r>
            <a:r>
              <a:rPr lang="en-US" dirty="0" smtClean="0"/>
              <a:t> International: 76 percent of Americans </a:t>
            </a:r>
            <a:r>
              <a:rPr lang="en-US" dirty="0" smtClean="0"/>
              <a:t>don’t know </a:t>
            </a:r>
            <a:r>
              <a:rPr lang="en-US" dirty="0" smtClean="0"/>
              <a:t>mercury the </a:t>
            </a:r>
            <a:r>
              <a:rPr lang="en-US" dirty="0" smtClean="0"/>
              <a:t>primary component of amalgam </a:t>
            </a:r>
            <a:r>
              <a:rPr lang="en-US" dirty="0" smtClean="0"/>
              <a:t>fillings</a:t>
            </a:r>
          </a:p>
          <a:p>
            <a:pPr>
              <a:buNone/>
            </a:pPr>
            <a:endParaRPr lang="en-US" dirty="0" smtClean="0"/>
          </a:p>
          <a:p>
            <a:pPr algn="r">
              <a:buNone/>
            </a:pPr>
            <a:r>
              <a:rPr lang="en-US" dirty="0" smtClean="0"/>
              <a:t>	</a:t>
            </a:r>
            <a:r>
              <a:rPr lang="en-US" sz="1412" dirty="0" smtClean="0"/>
              <a:t>http</a:t>
            </a:r>
            <a:r>
              <a:rPr lang="en-US" sz="1412" dirty="0" smtClean="0"/>
              <a:t>://mpp.cclearn.org/wp-content/uploads/2008/08/whatpatientsdontknow.pdf</a:t>
            </a:r>
            <a:endParaRPr lang="en-US" sz="1412"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276" y="984806"/>
            <a:ext cx="7831524" cy="4846276"/>
          </a:xfrm>
        </p:spPr>
        <p:txBody>
          <a:bodyPr>
            <a:normAutofit fontScale="47500" lnSpcReduction="20000"/>
          </a:bodyPr>
          <a:lstStyle/>
          <a:p>
            <a:pPr>
              <a:buNone/>
            </a:pPr>
            <a:r>
              <a:rPr lang="en-US" dirty="0" smtClean="0">
                <a:latin typeface="Helvetica"/>
                <a:cs typeface="Helvetica"/>
              </a:rPr>
              <a:t>Some Important Definitions:</a:t>
            </a:r>
          </a:p>
          <a:p>
            <a:pPr>
              <a:buNone/>
            </a:pPr>
            <a:endParaRPr lang="en-US" dirty="0" smtClean="0">
              <a:latin typeface="Helvetica"/>
              <a:cs typeface="Helvetica"/>
            </a:endParaRPr>
          </a:p>
          <a:p>
            <a:pPr>
              <a:buNone/>
            </a:pPr>
            <a:r>
              <a:rPr lang="en-US" dirty="0">
                <a:latin typeface="Helvetica"/>
                <a:cs typeface="Helvetica"/>
              </a:rPr>
              <a:t>A</a:t>
            </a:r>
            <a:r>
              <a:rPr lang="en-US" dirty="0" smtClean="0">
                <a:latin typeface="Helvetica"/>
                <a:cs typeface="Helvetica"/>
              </a:rPr>
              <a:t> </a:t>
            </a:r>
            <a:r>
              <a:rPr lang="en-US" b="1" i="1" dirty="0" smtClean="0">
                <a:latin typeface="Helvetica"/>
                <a:cs typeface="Helvetica"/>
              </a:rPr>
              <a:t>mercury free </a:t>
            </a:r>
            <a:r>
              <a:rPr lang="en-US" dirty="0" smtClean="0">
                <a:latin typeface="Helvetica"/>
                <a:cs typeface="Helvetica"/>
              </a:rPr>
              <a:t>dentist has made the conscientious decision not to place mercury fillings. </a:t>
            </a:r>
            <a:r>
              <a:rPr lang="en-US" b="1" dirty="0" smtClean="0">
                <a:latin typeface="Helvetica"/>
                <a:cs typeface="Helvetica"/>
              </a:rPr>
              <a:t> </a:t>
            </a:r>
          </a:p>
          <a:p>
            <a:pPr>
              <a:buNone/>
            </a:pPr>
            <a:endParaRPr lang="en-US" b="1" i="1" dirty="0" smtClean="0">
              <a:latin typeface="Helvetica"/>
              <a:cs typeface="Helvetica"/>
            </a:endParaRPr>
          </a:p>
          <a:p>
            <a:pPr>
              <a:buNone/>
            </a:pPr>
            <a:r>
              <a:rPr lang="en-US" dirty="0">
                <a:latin typeface="Helvetica"/>
                <a:cs typeface="Helvetica"/>
              </a:rPr>
              <a:t>A</a:t>
            </a:r>
            <a:r>
              <a:rPr lang="en-US" b="1" i="1" dirty="0" smtClean="0">
                <a:latin typeface="Helvetica"/>
                <a:cs typeface="Helvetica"/>
              </a:rPr>
              <a:t> mercury safe</a:t>
            </a:r>
            <a:r>
              <a:rPr lang="en-US" dirty="0" smtClean="0">
                <a:latin typeface="Helvetica"/>
                <a:cs typeface="Helvetica"/>
              </a:rPr>
              <a:t> dentist has the training, experience, skills and specialized equipment to make your dental visits as mercury-safe as possible.</a:t>
            </a:r>
          </a:p>
          <a:p>
            <a:pPr>
              <a:buNone/>
            </a:pPr>
            <a:endParaRPr lang="en-US" dirty="0" smtClean="0">
              <a:latin typeface="Helvetica"/>
              <a:cs typeface="Helvetica"/>
            </a:endParaRPr>
          </a:p>
          <a:p>
            <a:pPr>
              <a:buNone/>
            </a:pPr>
            <a:r>
              <a:rPr lang="en-US" dirty="0" smtClean="0">
                <a:latin typeface="Helvetica"/>
                <a:cs typeface="Helvetica"/>
              </a:rPr>
              <a:t>Amalgam - </a:t>
            </a:r>
            <a:r>
              <a:rPr lang="en-US" dirty="0" smtClean="0"/>
              <a:t> a mixture containing two or more metallic elements or metallic and nonmetallic elements usually fused together or dissolving into each other when molten</a:t>
            </a:r>
          </a:p>
          <a:p>
            <a:pPr>
              <a:buNone/>
            </a:pPr>
            <a:endParaRPr lang="en-US" dirty="0" smtClean="0"/>
          </a:p>
          <a:p>
            <a:pPr>
              <a:buNone/>
            </a:pPr>
            <a:endParaRPr lang="en-US" dirty="0" smtClean="0"/>
          </a:p>
          <a:p>
            <a:pPr>
              <a:buNone/>
            </a:pPr>
            <a:r>
              <a:rPr lang="en-US" dirty="0" smtClean="0"/>
              <a:t>Dental amalgam is a dental filling material used to fill cavities caused by tooth decay. It has been used for more than 150 years in hundreds of millions of patients.</a:t>
            </a:r>
          </a:p>
          <a:p>
            <a:pPr>
              <a:buNone/>
            </a:pPr>
            <a:endParaRPr lang="en-US" dirty="0" smtClean="0"/>
          </a:p>
          <a:p>
            <a:pPr>
              <a:buNone/>
            </a:pPr>
            <a:r>
              <a:rPr lang="en-US" dirty="0" smtClean="0"/>
              <a:t>Dental amalgam is a mixture of metals, consisting of liquid mercury and a powdered alloy composed of silver, tin, and copper. Approximately 50% of dental amalgam is elemental mercury by weight.</a:t>
            </a:r>
          </a:p>
          <a:p>
            <a:pPr>
              <a:buNone/>
            </a:pPr>
            <a:endParaRPr lang="en-US" dirty="0" smtClean="0">
              <a:latin typeface="Helvetica"/>
              <a:cs typeface="Helvetica"/>
            </a:endParaRPr>
          </a:p>
          <a:p>
            <a:pPr>
              <a:buNone/>
            </a:pPr>
            <a:endParaRPr lang="en-US" dirty="0" smtClean="0">
              <a:latin typeface="Helvetica"/>
              <a:cs typeface="Helvetica"/>
            </a:endParaRPr>
          </a:p>
          <a:p>
            <a:pPr>
              <a:buNone/>
            </a:pPr>
            <a:r>
              <a:rPr lang="en-US" sz="2526" dirty="0" smtClean="0">
                <a:latin typeface="Helvetica"/>
                <a:cs typeface="Helvetica"/>
              </a:rPr>
              <a:t>Source http://www.fda.gov/MedicalDevices/ProductsandMedicalProcedures/DentalProducts/DentalAmalgam/ucm171094.htm</a:t>
            </a:r>
            <a:endParaRPr lang="en-US" sz="2526" dirty="0">
              <a:latin typeface="Helvetica"/>
              <a:cs typeface="Helvetic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Timeline of Events</a:t>
            </a:r>
            <a:endParaRPr lang="en-US" dirty="0"/>
          </a:p>
        </p:txBody>
      </p:sp>
      <p:sp>
        <p:nvSpPr>
          <p:cNvPr id="3" name="Content Placeholder 2"/>
          <p:cNvSpPr>
            <a:spLocks noGrp="1"/>
          </p:cNvSpPr>
          <p:nvPr>
            <p:ph idx="1"/>
          </p:nvPr>
        </p:nvSpPr>
        <p:spPr>
          <a:xfrm>
            <a:off x="842317" y="1417638"/>
            <a:ext cx="7425350" cy="4708526"/>
          </a:xfrm>
        </p:spPr>
        <p:txBody>
          <a:bodyPr>
            <a:normAutofit fontScale="25000" lnSpcReduction="20000"/>
          </a:bodyPr>
          <a:lstStyle/>
          <a:p>
            <a:endParaRPr lang="en-US" sz="6000" dirty="0" smtClean="0">
              <a:latin typeface="Helvetica"/>
              <a:cs typeface="Helvetica"/>
            </a:endParaRPr>
          </a:p>
          <a:p>
            <a:r>
              <a:rPr lang="en-US" sz="6000" dirty="0" smtClean="0">
                <a:latin typeface="Helvetica"/>
                <a:cs typeface="Helvetica"/>
              </a:rPr>
              <a:t>The </a:t>
            </a:r>
            <a:r>
              <a:rPr lang="en-US" sz="6000" dirty="0">
                <a:latin typeface="Helvetica"/>
                <a:cs typeface="Helvetica"/>
              </a:rPr>
              <a:t>early 1800s saw the advent and</a:t>
            </a:r>
            <a:r>
              <a:rPr lang="en-US" sz="6000" dirty="0" smtClean="0">
                <a:latin typeface="Helvetica"/>
                <a:cs typeface="Helvetica"/>
              </a:rPr>
              <a:t> popularization </a:t>
            </a:r>
            <a:r>
              <a:rPr lang="en-US" sz="6000" dirty="0">
                <a:latin typeface="Helvetica"/>
                <a:cs typeface="Helvetica"/>
              </a:rPr>
              <a:t>of the dental chair and dental drill. However, there was still no cheap long-term filling material, and as a result most teeth were extracted instead of being filled</a:t>
            </a:r>
            <a:r>
              <a:rPr lang="en-US" sz="6000" dirty="0" smtClean="0">
                <a:latin typeface="Helvetica"/>
                <a:cs typeface="Helvetica"/>
              </a:rPr>
              <a:t>.</a:t>
            </a:r>
          </a:p>
          <a:p>
            <a:endParaRPr lang="en-US" sz="6000" dirty="0" smtClean="0">
              <a:latin typeface="Helvetica"/>
              <a:cs typeface="Helvetica"/>
            </a:endParaRPr>
          </a:p>
          <a:p>
            <a:pPr>
              <a:buNone/>
            </a:pPr>
            <a:r>
              <a:rPr lang="en-US" sz="6000" dirty="0" smtClean="0">
                <a:latin typeface="Helvetica"/>
                <a:cs typeface="Helvetica"/>
              </a:rPr>
              <a:t>	Prior </a:t>
            </a:r>
            <a:r>
              <a:rPr lang="en-US" sz="6000" dirty="0" smtClean="0">
                <a:latin typeface="Helvetica"/>
                <a:cs typeface="Helvetica"/>
              </a:rPr>
              <a:t>to the invention of the amalgam filling, the most commonly used dental filling materials were thin sheets of lead that could be layered into a tooth's cavity and pounded together to fill the tooth. </a:t>
            </a:r>
          </a:p>
          <a:p>
            <a:endParaRPr lang="en-US" sz="6000" dirty="0" smtClean="0">
              <a:latin typeface="Helvetica"/>
              <a:cs typeface="Helvetica"/>
            </a:endParaRPr>
          </a:p>
          <a:p>
            <a:pPr>
              <a:buNone/>
            </a:pPr>
            <a:r>
              <a:rPr lang="en-US" sz="6000" dirty="0" smtClean="0">
                <a:latin typeface="Helvetica"/>
                <a:cs typeface="Helvetica"/>
              </a:rPr>
              <a:t>	Gold </a:t>
            </a:r>
            <a:r>
              <a:rPr lang="en-US" sz="6000" dirty="0" smtClean="0">
                <a:latin typeface="Helvetica"/>
                <a:cs typeface="Helvetica"/>
              </a:rPr>
              <a:t>foil fillings were also an option but were expensive and not yet perfected as a filling material</a:t>
            </a:r>
            <a:r>
              <a:rPr lang="en-US" sz="6000" dirty="0" smtClean="0">
                <a:latin typeface="Helvetica"/>
                <a:cs typeface="Helvetica"/>
              </a:rPr>
              <a:t>.</a:t>
            </a:r>
            <a:endParaRPr lang="en-US" sz="6000" dirty="0" smtClean="0">
              <a:latin typeface="Helvetica"/>
              <a:cs typeface="Helvetica"/>
            </a:endParaRPr>
          </a:p>
          <a:p>
            <a:endParaRPr lang="en-US" sz="6000" dirty="0">
              <a:latin typeface="Helvetica"/>
              <a:cs typeface="Helvetica"/>
            </a:endParaRPr>
          </a:p>
          <a:p>
            <a:r>
              <a:rPr lang="en-US" sz="6000" dirty="0" smtClean="0">
                <a:latin typeface="Helvetica"/>
                <a:cs typeface="Helvetica"/>
              </a:rPr>
              <a:t>1812</a:t>
            </a:r>
            <a:r>
              <a:rPr lang="en-US" sz="6000" dirty="0">
                <a:latin typeface="Helvetica"/>
                <a:cs typeface="Helvetica"/>
              </a:rPr>
              <a:t>: British Chemist Joseph Bell is credited with inventing mercury amalgam</a:t>
            </a:r>
            <a:r>
              <a:rPr lang="en-US" sz="6000" dirty="0" smtClean="0">
                <a:latin typeface="Helvetica"/>
                <a:cs typeface="Helvetica"/>
              </a:rPr>
              <a:t>.  </a:t>
            </a:r>
          </a:p>
          <a:p>
            <a:endParaRPr lang="en-US" sz="6000" dirty="0">
              <a:latin typeface="Helvetica"/>
              <a:cs typeface="Helvetica"/>
            </a:endParaRPr>
          </a:p>
          <a:p>
            <a:r>
              <a:rPr lang="en-US" sz="6000" dirty="0" smtClean="0">
                <a:latin typeface="Helvetica"/>
                <a:cs typeface="Helvetica"/>
              </a:rPr>
              <a:t>1816</a:t>
            </a:r>
            <a:r>
              <a:rPr lang="en-US" sz="6000" dirty="0">
                <a:latin typeface="Helvetica"/>
                <a:cs typeface="Helvetica"/>
              </a:rPr>
              <a:t>: Auguste Taveau of France creates the first dental amalgam, which is comprised of silver coins and mercury</a:t>
            </a:r>
            <a:r>
              <a:rPr lang="en-US" sz="6000" dirty="0" smtClean="0">
                <a:latin typeface="Helvetica"/>
                <a:cs typeface="Helvetica"/>
              </a:rPr>
              <a:t>. </a:t>
            </a:r>
          </a:p>
          <a:p>
            <a:pPr>
              <a:buNone/>
            </a:pPr>
            <a:endParaRPr lang="en-US" sz="6000" dirty="0" smtClean="0">
              <a:latin typeface="Helvetica"/>
              <a:cs typeface="Helvetica"/>
            </a:endParaRPr>
          </a:p>
          <a:p>
            <a:r>
              <a:rPr lang="en-US" sz="6000" dirty="0" smtClean="0">
                <a:latin typeface="Helvetica"/>
                <a:cs typeface="Helvetica"/>
              </a:rPr>
              <a:t>1833</a:t>
            </a:r>
            <a:r>
              <a:rPr lang="en-US" sz="6000" dirty="0">
                <a:latin typeface="Helvetica"/>
                <a:cs typeface="Helvetica"/>
              </a:rPr>
              <a:t>: The Crawcour brothers of France, who falsely represent themselves as dentists in New York, bring mercury amalgam fillings to the United States</a:t>
            </a:r>
            <a:r>
              <a:rPr lang="en-US" sz="6000" dirty="0" smtClean="0">
                <a:latin typeface="Helvetica"/>
                <a:cs typeface="Helvetica"/>
              </a:rPr>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r">
              <a:buNone/>
            </a:pPr>
            <a:r>
              <a:rPr lang="en-US" sz="4800" dirty="0" smtClean="0">
                <a:latin typeface="Helvetica"/>
                <a:cs typeface="Helvetica"/>
              </a:rPr>
              <a:t>Source: (http://www.scribd.com/doc/54187396/Timeline-of-mercury-fillings)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5512"/>
          </a:xfrm>
        </p:spPr>
        <p:txBody>
          <a:bodyPr/>
          <a:lstStyle/>
          <a:p>
            <a:r>
              <a:rPr lang="en-US" dirty="0" smtClean="0"/>
              <a:t>Timeline Cont.</a:t>
            </a:r>
            <a:endParaRPr lang="en-US" dirty="0"/>
          </a:p>
        </p:txBody>
      </p:sp>
      <p:sp>
        <p:nvSpPr>
          <p:cNvPr id="3" name="Content Placeholder 2"/>
          <p:cNvSpPr>
            <a:spLocks noGrp="1"/>
          </p:cNvSpPr>
          <p:nvPr>
            <p:ph idx="1"/>
          </p:nvPr>
        </p:nvSpPr>
        <p:spPr>
          <a:xfrm>
            <a:off x="842317" y="1075512"/>
            <a:ext cx="7425350" cy="5050652"/>
          </a:xfrm>
        </p:spPr>
        <p:txBody>
          <a:bodyPr>
            <a:noAutofit/>
          </a:bodyPr>
          <a:lstStyle/>
          <a:p>
            <a:pPr lvl="0"/>
            <a:r>
              <a:rPr lang="en-US" sz="1500" dirty="0" smtClean="0">
                <a:latin typeface="Helvetica"/>
                <a:cs typeface="Helvetica"/>
              </a:rPr>
              <a:t>1840 - The </a:t>
            </a:r>
            <a:r>
              <a:rPr lang="en-US" sz="1500" dirty="0">
                <a:latin typeface="Helvetica"/>
                <a:cs typeface="Helvetica"/>
              </a:rPr>
              <a:t>first dental association, the American Society of Dental Surgeons (ASDS) was founded.</a:t>
            </a:r>
          </a:p>
          <a:p>
            <a:pPr>
              <a:buNone/>
            </a:pPr>
            <a:r>
              <a:rPr lang="en-US" sz="1500" dirty="0">
                <a:latin typeface="Helvetica"/>
                <a:cs typeface="Helvetica"/>
              </a:rPr>
              <a:t> </a:t>
            </a:r>
            <a:endParaRPr lang="en-US" sz="1500" dirty="0" smtClean="0">
              <a:latin typeface="Helvetica"/>
              <a:cs typeface="Helvetica"/>
            </a:endParaRPr>
          </a:p>
          <a:p>
            <a:pPr lvl="0">
              <a:buNone/>
            </a:pPr>
            <a:r>
              <a:rPr lang="en-US" sz="1500" dirty="0" smtClean="0">
                <a:latin typeface="Helvetica"/>
                <a:cs typeface="Helvetica"/>
              </a:rPr>
              <a:t>	Their </a:t>
            </a:r>
            <a:r>
              <a:rPr lang="en-US" sz="1500" dirty="0">
                <a:latin typeface="Helvetica"/>
                <a:cs typeface="Helvetica"/>
              </a:rPr>
              <a:t>purpose was to standardize dental treatment and prohibit the use of amalgam fillings by member dentists. </a:t>
            </a:r>
          </a:p>
          <a:p>
            <a:pPr>
              <a:buNone/>
            </a:pPr>
            <a:r>
              <a:rPr lang="en-US" sz="1500" dirty="0">
                <a:latin typeface="Helvetica"/>
                <a:cs typeface="Helvetica"/>
              </a:rPr>
              <a:t> </a:t>
            </a:r>
            <a:endParaRPr lang="en-US" sz="1500" dirty="0" smtClean="0">
              <a:latin typeface="Helvetica"/>
              <a:cs typeface="Helvetica"/>
            </a:endParaRPr>
          </a:p>
          <a:p>
            <a:pPr lvl="0">
              <a:buNone/>
            </a:pPr>
            <a:r>
              <a:rPr lang="en-US" sz="1500" dirty="0" smtClean="0">
                <a:latin typeface="Helvetica"/>
                <a:cs typeface="Helvetica"/>
              </a:rPr>
              <a:t>	Initially </a:t>
            </a:r>
            <a:r>
              <a:rPr lang="en-US" sz="1500" dirty="0">
                <a:latin typeface="Helvetica"/>
                <a:cs typeface="Helvetica"/>
              </a:rPr>
              <a:t>flourished. They banned the use of amalgam fillings by their members in 1843.</a:t>
            </a:r>
          </a:p>
          <a:p>
            <a:pPr>
              <a:buNone/>
            </a:pPr>
            <a:r>
              <a:rPr lang="en-US" sz="1500" dirty="0">
                <a:latin typeface="Helvetica"/>
                <a:cs typeface="Helvetica"/>
              </a:rPr>
              <a:t> </a:t>
            </a:r>
            <a:endParaRPr lang="en-US" sz="1500" dirty="0" smtClean="0">
              <a:latin typeface="Helvetica"/>
              <a:cs typeface="Helvetica"/>
            </a:endParaRPr>
          </a:p>
          <a:p>
            <a:pPr lvl="0">
              <a:buNone/>
            </a:pPr>
            <a:r>
              <a:rPr lang="en-US" sz="1500" dirty="0" smtClean="0">
                <a:latin typeface="Helvetica"/>
                <a:cs typeface="Helvetica"/>
              </a:rPr>
              <a:t>	Members </a:t>
            </a:r>
            <a:r>
              <a:rPr lang="en-US" sz="1500" dirty="0">
                <a:latin typeface="Helvetica"/>
                <a:cs typeface="Helvetica"/>
              </a:rPr>
              <a:t>who continued to place amalgam fillings could risk loosing their license.</a:t>
            </a:r>
          </a:p>
          <a:p>
            <a:pPr>
              <a:buNone/>
            </a:pPr>
            <a:r>
              <a:rPr lang="en-US" sz="1500" dirty="0" smtClean="0">
                <a:latin typeface="Helvetica"/>
                <a:cs typeface="Helvetica"/>
              </a:rPr>
              <a:t> </a:t>
            </a:r>
          </a:p>
          <a:p>
            <a:pPr>
              <a:buNone/>
            </a:pPr>
            <a:r>
              <a:rPr lang="en-US" sz="1500" dirty="0" smtClean="0">
                <a:latin typeface="Helvetica"/>
                <a:cs typeface="Helvetica"/>
              </a:rPr>
              <a:t> 	Dentists </a:t>
            </a:r>
            <a:r>
              <a:rPr lang="en-US" sz="1500" dirty="0">
                <a:latin typeface="Helvetica"/>
                <a:cs typeface="Helvetica"/>
              </a:rPr>
              <a:t>in fear of losing their license left the society.</a:t>
            </a:r>
          </a:p>
          <a:p>
            <a:pPr>
              <a:buNone/>
            </a:pPr>
            <a:r>
              <a:rPr lang="en-US" sz="1500" dirty="0">
                <a:latin typeface="Helvetica"/>
                <a:cs typeface="Helvetica"/>
              </a:rPr>
              <a:t> </a:t>
            </a:r>
            <a:endParaRPr lang="en-US" sz="1500" dirty="0" smtClean="0">
              <a:latin typeface="Helvetica"/>
              <a:cs typeface="Helvetica"/>
            </a:endParaRPr>
          </a:p>
          <a:p>
            <a:pPr lvl="0"/>
            <a:r>
              <a:rPr lang="en-US" sz="1500" dirty="0" smtClean="0">
                <a:latin typeface="Helvetica"/>
                <a:cs typeface="Helvetica"/>
              </a:rPr>
              <a:t>1859 -  The </a:t>
            </a:r>
            <a:r>
              <a:rPr lang="en-US" sz="1500" dirty="0">
                <a:latin typeface="Helvetica"/>
                <a:cs typeface="Helvetica"/>
              </a:rPr>
              <a:t>dentists who supported the use of amalgams got</a:t>
            </a:r>
            <a:r>
              <a:rPr lang="en-US" sz="1500" dirty="0" smtClean="0">
                <a:latin typeface="Helvetica"/>
                <a:cs typeface="Helvetica"/>
              </a:rPr>
              <a:t> together </a:t>
            </a:r>
            <a:r>
              <a:rPr lang="en-US" sz="1500" dirty="0">
                <a:latin typeface="Helvetica"/>
                <a:cs typeface="Helvetica"/>
              </a:rPr>
              <a:t>to form their own dental administration – the American Dental </a:t>
            </a:r>
            <a:r>
              <a:rPr lang="en-US" sz="1500" dirty="0" smtClean="0">
                <a:latin typeface="Helvetica"/>
                <a:cs typeface="Helvetica"/>
              </a:rPr>
              <a:t>Administration, the same association still regulates and controls the dental profession today.</a:t>
            </a:r>
            <a:endParaRPr lang="en-US" sz="1500" dirty="0" smtClean="0">
              <a:latin typeface="Helvetica"/>
              <a:cs typeface="Helvetica"/>
            </a:endParaRPr>
          </a:p>
          <a:p>
            <a:pPr>
              <a:buNone/>
            </a:pPr>
            <a:endParaRPr lang="en-US" sz="1400" dirty="0" smtClean="0">
              <a:latin typeface="Helvetica"/>
              <a:cs typeface="Helvetica"/>
            </a:endParaRPr>
          </a:p>
          <a:p>
            <a:pPr>
              <a:buNone/>
            </a:pPr>
            <a:endParaRPr lang="en-US" sz="1400" dirty="0" smtClean="0">
              <a:latin typeface="Helvetica"/>
              <a:cs typeface="Helvetica"/>
            </a:endParaRPr>
          </a:p>
          <a:p>
            <a:pPr>
              <a:buNone/>
            </a:pPr>
            <a:endParaRPr lang="en-US" sz="1400" dirty="0" smtClean="0">
              <a:latin typeface="Helvetica"/>
              <a:cs typeface="Helvetica"/>
            </a:endParaRPr>
          </a:p>
          <a:p>
            <a:pPr lvl="0" algn="r">
              <a:buNone/>
            </a:pPr>
            <a:r>
              <a:rPr lang="en-US" sz="1200" dirty="0" smtClean="0">
                <a:latin typeface="Helvetica"/>
                <a:cs typeface="Helvetica"/>
              </a:rPr>
              <a:t>Source: Tom McGuire, DDS, (2012). </a:t>
            </a:r>
            <a:r>
              <a:rPr lang="en-US" sz="1200" i="1" dirty="0" smtClean="0">
                <a:latin typeface="Helvetica"/>
                <a:cs typeface="Helvetica"/>
              </a:rPr>
              <a:t>The Poison in Your Teeth: </a:t>
            </a:r>
            <a:r>
              <a:rPr lang="en-US" sz="1200" dirty="0" smtClean="0">
                <a:latin typeface="Helvetica"/>
                <a:cs typeface="Helvetica"/>
              </a:rPr>
              <a:t>Mercury Amalgam fillings…Hazardous to Your Health! Sebastopol, California: The Dental Wellness Institute, LLC.</a:t>
            </a:r>
          </a:p>
          <a:p>
            <a:pPr algn="r">
              <a:buNone/>
            </a:pPr>
            <a:endParaRPr lang="en-US" sz="1400" dirty="0" smtClean="0">
              <a:latin typeface="Helvetica"/>
              <a:cs typeface="Helvetica"/>
            </a:endParaRPr>
          </a:p>
          <a:p>
            <a:endParaRPr lang="en-US" sz="1400" dirty="0">
              <a:latin typeface="Helvetica"/>
              <a:cs typeface="Helvetic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W</a:t>
            </a:r>
            <a:r>
              <a:rPr lang="en-US" dirty="0" smtClean="0"/>
              <a:t>hy put Mercury in the fillings?</a:t>
            </a:r>
            <a:endParaRPr lang="en-US" dirty="0"/>
          </a:p>
        </p:txBody>
      </p:sp>
      <p:sp>
        <p:nvSpPr>
          <p:cNvPr id="3" name="Content Placeholder 2"/>
          <p:cNvSpPr>
            <a:spLocks noGrp="1"/>
          </p:cNvSpPr>
          <p:nvPr>
            <p:ph idx="1"/>
          </p:nvPr>
        </p:nvSpPr>
        <p:spPr>
          <a:xfrm>
            <a:off x="868946" y="1600200"/>
            <a:ext cx="7817853" cy="4525963"/>
          </a:xfrm>
        </p:spPr>
        <p:txBody>
          <a:bodyPr>
            <a:normAutofit fontScale="40000" lnSpcReduction="20000"/>
          </a:bodyPr>
          <a:lstStyle/>
          <a:p>
            <a:r>
              <a:rPr lang="en-US" dirty="0" smtClean="0"/>
              <a:t>Mercury plays an essential role in the making of an amalgam filling, as important as water in making bread.</a:t>
            </a:r>
          </a:p>
          <a:p>
            <a:endParaRPr lang="en-US" dirty="0" smtClean="0"/>
          </a:p>
          <a:p>
            <a:r>
              <a:rPr lang="en-US" dirty="0" smtClean="0"/>
              <a:t>Mercury acts as a catalyst, dissolving and binding the powdered metals together to form a paste that can be placed into a prepared cavity.</a:t>
            </a:r>
          </a:p>
          <a:p>
            <a:endParaRPr lang="en-US" dirty="0" smtClean="0"/>
          </a:p>
          <a:p>
            <a:pPr>
              <a:buNone/>
            </a:pPr>
            <a:r>
              <a:rPr lang="en-US" dirty="0" smtClean="0"/>
              <a:t>Today the average amalgam filling consists of :</a:t>
            </a:r>
          </a:p>
          <a:p>
            <a:pPr>
              <a:buNone/>
            </a:pPr>
            <a:endParaRPr lang="en-US" dirty="0" smtClean="0"/>
          </a:p>
          <a:p>
            <a:pPr>
              <a:buNone/>
            </a:pPr>
            <a:endParaRPr lang="en-US" dirty="0" smtClean="0"/>
          </a:p>
          <a:p>
            <a:pPr>
              <a:buNone/>
            </a:pPr>
            <a:endParaRPr lang="en-US" dirty="0" smtClean="0"/>
          </a:p>
          <a:p>
            <a:pPr>
              <a:buNone/>
            </a:pPr>
            <a:r>
              <a:rPr lang="en-US" dirty="0" smtClean="0"/>
              <a:t>50% elemental mercury</a:t>
            </a:r>
          </a:p>
          <a:p>
            <a:pPr>
              <a:buNone/>
            </a:pPr>
            <a:r>
              <a:rPr lang="en-US" dirty="0" smtClean="0"/>
              <a:t>50% powdered metals</a:t>
            </a:r>
          </a:p>
          <a:p>
            <a:pPr>
              <a:buNone/>
            </a:pPr>
            <a:endParaRPr lang="en-US" dirty="0" smtClean="0"/>
          </a:p>
          <a:p>
            <a:pPr>
              <a:buNone/>
            </a:pPr>
            <a:r>
              <a:rPr lang="en-US" dirty="0" smtClean="0"/>
              <a:t>Powdered Metals</a:t>
            </a:r>
          </a:p>
          <a:p>
            <a:pPr>
              <a:buNone/>
            </a:pPr>
            <a:r>
              <a:rPr lang="en-US" dirty="0" smtClean="0"/>
              <a:t>69% Silver</a:t>
            </a:r>
          </a:p>
          <a:p>
            <a:pPr>
              <a:buNone/>
            </a:pPr>
            <a:r>
              <a:rPr lang="en-US" dirty="0" smtClean="0"/>
              <a:t>26% Tin</a:t>
            </a:r>
          </a:p>
          <a:p>
            <a:pPr>
              <a:buNone/>
            </a:pPr>
            <a:r>
              <a:rPr lang="en-US" dirty="0" smtClean="0"/>
              <a:t>4% Copper</a:t>
            </a:r>
          </a:p>
          <a:p>
            <a:pPr>
              <a:buNone/>
            </a:pPr>
            <a:r>
              <a:rPr lang="en-US" dirty="0" smtClean="0"/>
              <a:t>1% zinc</a:t>
            </a:r>
          </a:p>
          <a:p>
            <a:pPr>
              <a:buNone/>
            </a:pPr>
            <a:endParaRPr lang="en-US" dirty="0" smtClean="0"/>
          </a:p>
          <a:p>
            <a:pPr>
              <a:buNone/>
            </a:pPr>
            <a:endParaRPr lang="en-US" dirty="0" smtClean="0"/>
          </a:p>
          <a:p>
            <a:pPr algn="r">
              <a:buNone/>
            </a:pPr>
            <a:endParaRPr lang="en-US" dirty="0" smtClean="0"/>
          </a:p>
          <a:p>
            <a:pPr algn="r">
              <a:buNone/>
            </a:pPr>
            <a:r>
              <a:rPr lang="en-US" dirty="0" smtClean="0"/>
              <a:t>Image source: (https://</a:t>
            </a:r>
            <a:r>
              <a:rPr lang="en-US" dirty="0" err="1" smtClean="0"/>
              <a:t>www.facebook.com/photo.php?fbid</a:t>
            </a:r>
            <a:r>
              <a:rPr lang="en-US" dirty="0" smtClean="0"/>
              <a:t>=10151095787818775&amp;set=a.107482133774.96429.106947548774&amp;type=1&amp;theater</a:t>
            </a:r>
            <a:endParaRPr lang="en-US" dirty="0"/>
          </a:p>
        </p:txBody>
      </p:sp>
      <p:pic>
        <p:nvPicPr>
          <p:cNvPr id="6" name="Picture 5" descr="piechart.jpg"/>
          <p:cNvPicPr>
            <a:picLocks noChangeAspect="1"/>
          </p:cNvPicPr>
          <p:nvPr/>
        </p:nvPicPr>
        <p:blipFill>
          <a:blip r:embed="rId2"/>
          <a:stretch>
            <a:fillRect/>
          </a:stretch>
        </p:blipFill>
        <p:spPr>
          <a:xfrm>
            <a:off x="2632409" y="3039812"/>
            <a:ext cx="5892800" cy="22987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The average amalgam filling </a:t>
            </a:r>
            <a:r>
              <a:rPr lang="en-US" dirty="0" smtClean="0"/>
              <a:t>contains 1 gm of mercury</a:t>
            </a:r>
            <a:r>
              <a:rPr lang="en-US" dirty="0" smtClean="0"/>
              <a:t> </a:t>
            </a:r>
          </a:p>
          <a:p>
            <a:endParaRPr lang="en-US" dirty="0" smtClean="0"/>
          </a:p>
          <a:p>
            <a:pPr algn="r">
              <a:buNone/>
            </a:pPr>
            <a:r>
              <a:rPr lang="en-US" sz="1548" dirty="0" smtClean="0"/>
              <a:t>Source: (http://www.fda.gov/ohrms/dockets/dailys/02/Sep02/091602/</a:t>
            </a:r>
            <a:r>
              <a:rPr lang="en-US" sz="1548" dirty="0" smtClean="0"/>
              <a:t>80027dde.pdf)</a:t>
            </a:r>
          </a:p>
          <a:p>
            <a:endParaRPr lang="en-US" dirty="0" smtClean="0"/>
          </a:p>
          <a:p>
            <a:pPr>
              <a:buNone/>
            </a:pPr>
            <a:r>
              <a:rPr lang="en-US" dirty="0" smtClean="0"/>
              <a:t>	(</a:t>
            </a:r>
            <a:r>
              <a:rPr lang="en-US" dirty="0" smtClean="0"/>
              <a:t>about the same amount as in a thermometer) which is enough to contaminate a 20 acre lake to the point where warnings not to eat any fish caught would be issued.</a:t>
            </a:r>
            <a:r>
              <a:rPr lang="en-US" dirty="0" smtClean="0"/>
              <a:t> </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1220</TotalTime>
  <Words>4756</Words>
  <Application>Microsoft Macintosh PowerPoint</Application>
  <PresentationFormat>On-screen Show (4:3)</PresentationFormat>
  <Paragraphs>471</Paragraphs>
  <Slides>37</Slides>
  <Notes>1</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Office Theme</vt:lpstr>
      <vt:lpstr>Mercury Fillings :  The Poison in Your Teeth</vt:lpstr>
      <vt:lpstr>The Issue:</vt:lpstr>
      <vt:lpstr>My Personal Beef with Mercury:  </vt:lpstr>
      <vt:lpstr>Show of Hands</vt:lpstr>
      <vt:lpstr>Slide 5</vt:lpstr>
      <vt:lpstr>Mini Timeline of Events</vt:lpstr>
      <vt:lpstr>Timeline Cont.</vt:lpstr>
      <vt:lpstr> Why put Mercury in the fillings?</vt:lpstr>
      <vt:lpstr>Slide 9</vt:lpstr>
      <vt:lpstr>Mercury Facts</vt:lpstr>
      <vt:lpstr>Technology</vt:lpstr>
      <vt:lpstr>The Disturbing Science</vt:lpstr>
      <vt:lpstr>Heat is Key</vt:lpstr>
      <vt:lpstr>Slide 14</vt:lpstr>
      <vt:lpstr>What Mercury Does in our Body: </vt:lpstr>
      <vt:lpstr>Mercury has indirect effects as well!</vt:lpstr>
      <vt:lpstr>Systems effected:</vt:lpstr>
      <vt:lpstr>    There have been Numerous Studies on how much Mercury is released from Amalgam Fillings  Estimates seem to Range from 1.7 to 17 micrograms a day  There are too many variables to consider to give a single number estimate.  Variables to consider:   </vt:lpstr>
      <vt:lpstr>Just a few of the many different Studies done:</vt:lpstr>
      <vt:lpstr>Slide 20</vt:lpstr>
      <vt:lpstr>Part of the Controversy: The WHO Scandals</vt:lpstr>
      <vt:lpstr>Visual Evidence of Mercury Vapor</vt:lpstr>
      <vt:lpstr>Slide 23</vt:lpstr>
      <vt:lpstr>Slide 24</vt:lpstr>
      <vt:lpstr>Corruption in the FDA?   The current FDA Commissioner, Margaret Hamburg, coming to FDA from Henry Schein, Inc., the largest seller of dental products and a major seller of medical products and dental amalgam.    Source:http://www.mercuryexposure.info/scandals/food-drug-administration/item/763-fda-commissioner-margaret-hamburg-and-conflicts-of-interest-with-mercury-filling-rule</vt:lpstr>
      <vt:lpstr>   Your Argument makes sense… Mercury is Safe in Our Mouths but… not in the Environment? </vt:lpstr>
      <vt:lpstr>Slide 27</vt:lpstr>
      <vt:lpstr>Slide 28</vt:lpstr>
      <vt:lpstr>Slide 29</vt:lpstr>
      <vt:lpstr>Any responsible dentists out there?</vt:lpstr>
      <vt:lpstr>Don’t live downstream from a crematorium!</vt:lpstr>
      <vt:lpstr>Guidelines for “Safe” Amalgam Removal</vt:lpstr>
      <vt:lpstr>Insurance Companies</vt:lpstr>
      <vt:lpstr>The Future: Safer Filling alternatives</vt:lpstr>
      <vt:lpstr>The environmental pollution of mercury imposes health risks upon the surrounding population; in economics this pollution is considered an external cost not factored into the private costs of using dental amalgam. </vt:lpstr>
      <vt:lpstr>Bibliography: </vt:lpstr>
      <vt:lpstr>Bibliography</vt:lpstr>
    </vt:vector>
  </TitlesOfParts>
  <Company>Andrew Corke Art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Mercury Fillings :  The Poison in Your Teeth</dc:title>
  <dc:creator>Andrew Corke</dc:creator>
  <cp:lastModifiedBy>Andrew Corke</cp:lastModifiedBy>
  <cp:revision>15</cp:revision>
  <dcterms:created xsi:type="dcterms:W3CDTF">2012-11-01T13:23:19Z</dcterms:created>
  <dcterms:modified xsi:type="dcterms:W3CDTF">2012-11-01T17:16:59Z</dcterms:modified>
</cp:coreProperties>
</file>